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notesSlides/notesSlide14.xml" ContentType="application/vnd.openxmlformats-officedocument.presentationml.notesSlide+xml"/>
  <Override PartName="/ppt/charts/chart5.xml" ContentType="application/vnd.openxmlformats-officedocument.drawingml.chart+xml"/>
  <Override PartName="/ppt/notesSlides/notesSlide15.xml" ContentType="application/vnd.openxmlformats-officedocument.presentationml.notesSlide+xml"/>
  <Override PartName="/ppt/charts/chart6.xml" ContentType="application/vnd.openxmlformats-officedocument.drawingml.chart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7.xml" ContentType="application/vnd.openxmlformats-officedocument.presentationml.notesSlide+xml"/>
  <Override PartName="/ppt/charts/chart8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820" r:id="rId2"/>
    <p:sldId id="821" r:id="rId3"/>
    <p:sldId id="824" r:id="rId4"/>
    <p:sldId id="822" r:id="rId5"/>
    <p:sldId id="826" r:id="rId6"/>
    <p:sldId id="827" r:id="rId7"/>
    <p:sldId id="828" r:id="rId8"/>
    <p:sldId id="825" r:id="rId9"/>
    <p:sldId id="807" r:id="rId10"/>
    <p:sldId id="758" r:id="rId11"/>
    <p:sldId id="815" r:id="rId12"/>
    <p:sldId id="800" r:id="rId13"/>
    <p:sldId id="760" r:id="rId14"/>
    <p:sldId id="755" r:id="rId15"/>
    <p:sldId id="823" r:id="rId16"/>
    <p:sldId id="829" r:id="rId17"/>
    <p:sldId id="817" r:id="rId18"/>
    <p:sldId id="744" r:id="rId19"/>
    <p:sldId id="745" r:id="rId20"/>
    <p:sldId id="746" r:id="rId21"/>
    <p:sldId id="748" r:id="rId22"/>
    <p:sldId id="830" r:id="rId23"/>
    <p:sldId id="831" r:id="rId2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thryn VandenBosch" initials="" lastIdx="4" clrIdx="0"/>
  <p:cmAuthor id="1" name="Luedtke, Kara" initials="LK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0D"/>
    <a:srgbClr val="0004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439" autoAdjust="0"/>
    <p:restoredTop sz="64064" autoAdjust="0"/>
  </p:normalViewPr>
  <p:slideViewPr>
    <p:cSldViewPr snapToGrid="0" snapToObjects="1">
      <p:cViewPr varScale="1">
        <p:scale>
          <a:sx n="47" d="100"/>
          <a:sy n="47" d="100"/>
        </p:scale>
        <p:origin x="1644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0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15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irwinlgoldman:Desktop:CALS%20Faculty%20Declin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irwinlgoldman:Desktop:CALS%20Faculty%20Decline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.cals.wisc.edu\cals_groups\DDO\Strategic_Planning\Organizational%20Redesign%20Project\Average%20UG%20Degrees%20Awarded.xls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var\folders\0n\q6qgj7354033krgwf0jn6hhh0000gn\T\com.microsoft.Outlook\Outlook%20Temp\CALS%20Research%20Expenditure%20History%20-%20Campus%20Expenditure%20Report%20Methodolog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FTE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040C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Sheet1!$A$2:$A$13</c:f>
              <c:numCache>
                <c:formatCode>General</c:formatCode>
                <c:ptCount val="12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</c:numCache>
            </c:numRef>
          </c:cat>
          <c:val>
            <c:numRef>
              <c:f>Sheet1!$B$2:$B$13</c:f>
              <c:numCache>
                <c:formatCode>0</c:formatCode>
                <c:ptCount val="12"/>
                <c:pt idx="0">
                  <c:v>264.24</c:v>
                </c:pt>
                <c:pt idx="1">
                  <c:v>265.14999999999998</c:v>
                </c:pt>
                <c:pt idx="2">
                  <c:v>265.48</c:v>
                </c:pt>
                <c:pt idx="3">
                  <c:v>257.60000000000002</c:v>
                </c:pt>
                <c:pt idx="4">
                  <c:v>265.83</c:v>
                </c:pt>
                <c:pt idx="5">
                  <c:v>255.95</c:v>
                </c:pt>
                <c:pt idx="6">
                  <c:v>250.31</c:v>
                </c:pt>
                <c:pt idx="7">
                  <c:v>248</c:v>
                </c:pt>
                <c:pt idx="8">
                  <c:v>246.7</c:v>
                </c:pt>
                <c:pt idx="9">
                  <c:v>246</c:v>
                </c:pt>
                <c:pt idx="10">
                  <c:v>239</c:v>
                </c:pt>
                <c:pt idx="11">
                  <c:v>226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D9-4416-B62D-AECE8A9BD0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347260320"/>
        <c:axId val="-347257840"/>
      </c:barChart>
      <c:catAx>
        <c:axId val="-347260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00040C"/>
                </a:solidFill>
              </a:defRPr>
            </a:pPr>
            <a:endParaRPr lang="en-US"/>
          </a:p>
        </c:txPr>
        <c:crossAx val="-347257840"/>
        <c:crosses val="autoZero"/>
        <c:auto val="1"/>
        <c:lblAlgn val="ctr"/>
        <c:lblOffset val="100"/>
        <c:noMultiLvlLbl val="0"/>
      </c:catAx>
      <c:valAx>
        <c:axId val="-347257840"/>
        <c:scaling>
          <c:orientation val="minMax"/>
          <c:min val="10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00040C"/>
                </a:solidFill>
              </a:defRPr>
            </a:pPr>
            <a:endParaRPr lang="en-US"/>
          </a:p>
        </c:txPr>
        <c:crossAx val="-3472603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Sheet1!$B$18</c:f>
              <c:strCache>
                <c:ptCount val="1"/>
                <c:pt idx="0">
                  <c:v>CALS Faculty</c:v>
                </c:pt>
              </c:strCache>
            </c:strRef>
          </c:tx>
          <c:spPr>
            <a:ln w="47625">
              <a:noFill/>
            </a:ln>
          </c:spPr>
          <c:marker>
            <c:spPr>
              <a:solidFill>
                <a:srgbClr val="3366FF"/>
              </a:solidFill>
            </c:spPr>
          </c:marker>
          <c:trendline>
            <c:spPr>
              <a:ln>
                <a:solidFill>
                  <a:srgbClr val="00040C"/>
                </a:solidFill>
              </a:ln>
            </c:spPr>
            <c:trendlineType val="linear"/>
            <c:dispRSqr val="0"/>
            <c:dispEq val="0"/>
          </c:trendline>
          <c:xVal>
            <c:numRef>
              <c:f>Sheet1!$A$19:$A$23</c:f>
              <c:numCache>
                <c:formatCode>General</c:formatCode>
                <c:ptCount val="5"/>
                <c:pt idx="0">
                  <c:v>1980</c:v>
                </c:pt>
                <c:pt idx="1">
                  <c:v>1990</c:v>
                </c:pt>
                <c:pt idx="2">
                  <c:v>2000</c:v>
                </c:pt>
                <c:pt idx="3">
                  <c:v>2007</c:v>
                </c:pt>
                <c:pt idx="4">
                  <c:v>2015</c:v>
                </c:pt>
              </c:numCache>
            </c:numRef>
          </c:xVal>
          <c:yVal>
            <c:numRef>
              <c:f>Sheet1!$B$19:$B$23</c:f>
              <c:numCache>
                <c:formatCode>General</c:formatCode>
                <c:ptCount val="5"/>
                <c:pt idx="0">
                  <c:v>361.23</c:v>
                </c:pt>
                <c:pt idx="1">
                  <c:v>324.25</c:v>
                </c:pt>
                <c:pt idx="2">
                  <c:v>259.91000000000003</c:v>
                </c:pt>
                <c:pt idx="3">
                  <c:v>270.38</c:v>
                </c:pt>
                <c:pt idx="4">
                  <c:v>240.7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151-495D-B6E2-251EFC0766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436075344"/>
        <c:axId val="-436071312"/>
      </c:scatterChart>
      <c:scatterChart>
        <c:scatterStyle val="lineMarker"/>
        <c:varyColors val="0"/>
        <c:ser>
          <c:idx val="1"/>
          <c:order val="1"/>
          <c:tx>
            <c:strRef>
              <c:f>Sheet1!$C$18</c:f>
              <c:strCache>
                <c:ptCount val="1"/>
                <c:pt idx="0">
                  <c:v>UW Faculty</c:v>
                </c:pt>
              </c:strCache>
            </c:strRef>
          </c:tx>
          <c:spPr>
            <a:ln w="47625">
              <a:noFill/>
            </a:ln>
          </c:spPr>
          <c:marker>
            <c:spPr>
              <a:solidFill>
                <a:srgbClr val="FF0000"/>
              </a:solidFill>
            </c:spPr>
          </c:marker>
          <c:trendline>
            <c:spPr>
              <a:ln>
                <a:solidFill>
                  <a:srgbClr val="0D0D0D"/>
                </a:solidFill>
              </a:ln>
            </c:spPr>
            <c:trendlineType val="linear"/>
            <c:dispRSqr val="0"/>
            <c:dispEq val="0"/>
          </c:trendline>
          <c:xVal>
            <c:numRef>
              <c:f>Sheet1!$A$19:$A$23</c:f>
              <c:numCache>
                <c:formatCode>General</c:formatCode>
                <c:ptCount val="5"/>
                <c:pt idx="0">
                  <c:v>1980</c:v>
                </c:pt>
                <c:pt idx="1">
                  <c:v>1990</c:v>
                </c:pt>
                <c:pt idx="2">
                  <c:v>2000</c:v>
                </c:pt>
                <c:pt idx="3">
                  <c:v>2007</c:v>
                </c:pt>
                <c:pt idx="4">
                  <c:v>2015</c:v>
                </c:pt>
              </c:numCache>
            </c:numRef>
          </c:xVal>
          <c:yVal>
            <c:numRef>
              <c:f>Sheet1!$C$19:$C$23</c:f>
              <c:numCache>
                <c:formatCode>General</c:formatCode>
                <c:ptCount val="5"/>
                <c:pt idx="0">
                  <c:v>2300</c:v>
                </c:pt>
                <c:pt idx="1">
                  <c:v>2440</c:v>
                </c:pt>
                <c:pt idx="2">
                  <c:v>2110</c:v>
                </c:pt>
                <c:pt idx="3">
                  <c:v>2033</c:v>
                </c:pt>
                <c:pt idx="4">
                  <c:v>2064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151-495D-B6E2-251EFC0766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436062784"/>
        <c:axId val="-436066896"/>
      </c:scatterChart>
      <c:valAx>
        <c:axId val="-436075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>
                <a:solidFill>
                  <a:srgbClr val="00040C"/>
                </a:solidFill>
                <a:latin typeface="Arial Black"/>
              </a:defRPr>
            </a:pPr>
            <a:endParaRPr lang="en-US"/>
          </a:p>
        </c:txPr>
        <c:crossAx val="-436071312"/>
        <c:crossesAt val="200"/>
        <c:crossBetween val="midCat"/>
      </c:valAx>
      <c:valAx>
        <c:axId val="-436071312"/>
        <c:scaling>
          <c:orientation val="minMax"/>
          <c:max val="400"/>
          <c:min val="200"/>
        </c:scaling>
        <c:delete val="0"/>
        <c:axPos val="l"/>
        <c:majorGridlines>
          <c:spPr>
            <a:ln>
              <a:solidFill>
                <a:srgbClr val="00040C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1400" u="none" cap="all">
                <a:solidFill>
                  <a:srgbClr val="3366FF"/>
                </a:solidFill>
                <a:latin typeface="Arial Black"/>
              </a:defRPr>
            </a:pPr>
            <a:endParaRPr lang="en-US"/>
          </a:p>
        </c:txPr>
        <c:crossAx val="-436075344"/>
        <c:crosses val="autoZero"/>
        <c:crossBetween val="midCat"/>
        <c:majorUnit val="50"/>
        <c:minorUnit val="10"/>
      </c:valAx>
      <c:valAx>
        <c:axId val="-43606689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1400">
                <a:solidFill>
                  <a:srgbClr val="FF0000"/>
                </a:solidFill>
                <a:latin typeface="Arial Black"/>
              </a:defRPr>
            </a:pPr>
            <a:endParaRPr lang="en-US"/>
          </a:p>
        </c:txPr>
        <c:crossAx val="-436062784"/>
        <c:crosses val="max"/>
        <c:crossBetween val="midCat"/>
      </c:valAx>
      <c:valAx>
        <c:axId val="-4360627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436066896"/>
        <c:crosses val="autoZero"/>
        <c:crossBetween val="midCat"/>
      </c:valAx>
      <c:spPr>
        <a:ln>
          <a:solidFill>
            <a:srgbClr val="0D0D0D"/>
          </a:solidFill>
        </a:ln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9.6440322818275498E-2"/>
          <c:y val="0.68361147020801505"/>
          <c:w val="0.278554029498911"/>
          <c:h val="0.203480079915384"/>
        </c:manualLayout>
      </c:layout>
      <c:overlay val="0"/>
      <c:txPr>
        <a:bodyPr/>
        <a:lstStyle/>
        <a:p>
          <a:pPr>
            <a:defRPr sz="1400" baseline="0">
              <a:solidFill>
                <a:srgbClr val="00040C"/>
              </a:solidFill>
              <a:latin typeface="Arial Black"/>
            </a:defRPr>
          </a:pPr>
          <a:endParaRPr lang="en-US"/>
        </a:p>
      </c:txPr>
    </c:legend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>
                <a:solidFill>
                  <a:srgbClr val="0D0D0D"/>
                </a:solidFill>
              </a:rPr>
              <a:t>CALS Faculty</a:t>
            </a:r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Sheet1!$B$18</c:f>
              <c:strCache>
                <c:ptCount val="1"/>
                <c:pt idx="0">
                  <c:v>CALS Faculty</c:v>
                </c:pt>
              </c:strCache>
            </c:strRef>
          </c:tx>
          <c:spPr>
            <a:ln w="47625">
              <a:noFill/>
            </a:ln>
          </c:spPr>
          <c:marker>
            <c:spPr>
              <a:solidFill>
                <a:srgbClr val="3366FF"/>
              </a:solidFill>
            </c:spPr>
          </c:marker>
          <c:xVal>
            <c:numRef>
              <c:f>Sheet1!$A$19:$A$26</c:f>
              <c:numCache>
                <c:formatCode>General</c:formatCode>
                <c:ptCount val="8"/>
                <c:pt idx="0">
                  <c:v>1980</c:v>
                </c:pt>
                <c:pt idx="1">
                  <c:v>1990</c:v>
                </c:pt>
                <c:pt idx="2">
                  <c:v>2000</c:v>
                </c:pt>
                <c:pt idx="3">
                  <c:v>2007</c:v>
                </c:pt>
                <c:pt idx="4">
                  <c:v>2015</c:v>
                </c:pt>
                <c:pt idx="5">
                  <c:v>2025</c:v>
                </c:pt>
                <c:pt idx="6">
                  <c:v>2035</c:v>
                </c:pt>
                <c:pt idx="7">
                  <c:v>2045</c:v>
                </c:pt>
              </c:numCache>
            </c:numRef>
          </c:xVal>
          <c:yVal>
            <c:numRef>
              <c:f>Sheet1!$B$19:$B$26</c:f>
              <c:numCache>
                <c:formatCode>General</c:formatCode>
                <c:ptCount val="8"/>
                <c:pt idx="0">
                  <c:v>361.23</c:v>
                </c:pt>
                <c:pt idx="1">
                  <c:v>324.25</c:v>
                </c:pt>
                <c:pt idx="2">
                  <c:v>259.91000000000003</c:v>
                </c:pt>
                <c:pt idx="3">
                  <c:v>270.38</c:v>
                </c:pt>
                <c:pt idx="4">
                  <c:v>240.7</c:v>
                </c:pt>
                <c:pt idx="5">
                  <c:v>225</c:v>
                </c:pt>
                <c:pt idx="6">
                  <c:v>210</c:v>
                </c:pt>
                <c:pt idx="7">
                  <c:v>195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316-41DE-8416-FBB80A8F10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435982400"/>
        <c:axId val="-435978544"/>
      </c:scatterChart>
      <c:valAx>
        <c:axId val="-435982400"/>
        <c:scaling>
          <c:orientation val="minMax"/>
          <c:min val="1970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>
                <a:solidFill>
                  <a:srgbClr val="00040C"/>
                </a:solidFill>
                <a:latin typeface="Arial Black"/>
              </a:defRPr>
            </a:pPr>
            <a:endParaRPr lang="en-US"/>
          </a:p>
        </c:txPr>
        <c:crossAx val="-435978544"/>
        <c:crosses val="autoZero"/>
        <c:crossBetween val="midCat"/>
      </c:valAx>
      <c:valAx>
        <c:axId val="-435978544"/>
        <c:scaling>
          <c:orientation val="minMax"/>
          <c:min val="100"/>
        </c:scaling>
        <c:delete val="0"/>
        <c:axPos val="l"/>
        <c:majorGridlines>
          <c:spPr>
            <a:ln>
              <a:solidFill>
                <a:srgbClr val="00040C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rgbClr val="3366FF"/>
                </a:solidFill>
                <a:latin typeface="Arial Black"/>
              </a:defRPr>
            </a:pPr>
            <a:endParaRPr lang="en-US"/>
          </a:p>
        </c:txPr>
        <c:crossAx val="-435982400"/>
        <c:crossesAt val="1970"/>
        <c:crossBetween val="midCat"/>
      </c:valAx>
      <c:spPr>
        <a:ln>
          <a:solidFill>
            <a:srgbClr val="00040C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Grad enrollment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0">
                    <a:solidFill>
                      <a:srgbClr val="00040C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2006-07</c:v>
                </c:pt>
                <c:pt idx="1">
                  <c:v>2007-08</c:v>
                </c:pt>
                <c:pt idx="2">
                  <c:v>2008-09</c:v>
                </c:pt>
                <c:pt idx="3">
                  <c:v>2009-10</c:v>
                </c:pt>
                <c:pt idx="4">
                  <c:v>2010-11</c:v>
                </c:pt>
                <c:pt idx="5">
                  <c:v>2011-12</c:v>
                </c:pt>
                <c:pt idx="6">
                  <c:v>2012-13</c:v>
                </c:pt>
                <c:pt idx="7">
                  <c:v>2013-14</c:v>
                </c:pt>
                <c:pt idx="8">
                  <c:v>2014-15</c:v>
                </c:pt>
                <c:pt idx="9">
                  <c:v>2015-16</c:v>
                </c:pt>
                <c:pt idx="10">
                  <c:v>2016-17</c:v>
                </c:pt>
              </c:strCache>
            </c:strRef>
          </c:cat>
          <c:val>
            <c:numRef>
              <c:f>Sheet1!$B$2:$B$12</c:f>
              <c:numCache>
                <c:formatCode>0</c:formatCode>
                <c:ptCount val="11"/>
                <c:pt idx="0">
                  <c:v>981</c:v>
                </c:pt>
                <c:pt idx="1">
                  <c:v>963</c:v>
                </c:pt>
                <c:pt idx="2">
                  <c:v>926</c:v>
                </c:pt>
                <c:pt idx="3">
                  <c:v>951</c:v>
                </c:pt>
                <c:pt idx="4">
                  <c:v>965</c:v>
                </c:pt>
                <c:pt idx="5">
                  <c:v>966</c:v>
                </c:pt>
                <c:pt idx="6">
                  <c:v>913</c:v>
                </c:pt>
                <c:pt idx="7">
                  <c:v>907</c:v>
                </c:pt>
                <c:pt idx="8">
                  <c:v>895</c:v>
                </c:pt>
                <c:pt idx="9" formatCode="General">
                  <c:v>879</c:v>
                </c:pt>
                <c:pt idx="10" formatCode="General">
                  <c:v>829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04-43D6-89C7-E7162902B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Grad degrees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080246913580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304-43D6-89C7-E7162902B33E}"/>
                </c:ext>
              </c:extLst>
            </c:dLbl>
            <c:dLbl>
              <c:idx val="1"/>
              <c:layout>
                <c:manualLayout>
                  <c:x val="1.38888888888889E-2"/>
                  <c:y val="3.167062549485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304-43D6-89C7-E7162902B33E}"/>
                </c:ext>
              </c:extLst>
            </c:dLbl>
            <c:dLbl>
              <c:idx val="2"/>
              <c:layout>
                <c:manualLayout>
                  <c:x val="9.259259259259260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304-43D6-89C7-E7162902B33E}"/>
                </c:ext>
              </c:extLst>
            </c:dLbl>
            <c:dLbl>
              <c:idx val="3"/>
              <c:layout>
                <c:manualLayout>
                  <c:x val="1.3888888888888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304-43D6-89C7-E7162902B33E}"/>
                </c:ext>
              </c:extLst>
            </c:dLbl>
            <c:dLbl>
              <c:idx val="4"/>
              <c:layout>
                <c:manualLayout>
                  <c:x val="1.3888888888888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304-43D6-89C7-E7162902B33E}"/>
                </c:ext>
              </c:extLst>
            </c:dLbl>
            <c:dLbl>
              <c:idx val="5"/>
              <c:layout>
                <c:manualLayout>
                  <c:x val="1.3888888888888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304-43D6-89C7-E7162902B33E}"/>
                </c:ext>
              </c:extLst>
            </c:dLbl>
            <c:dLbl>
              <c:idx val="6"/>
              <c:layout>
                <c:manualLayout>
                  <c:x val="1.3888888888888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304-43D6-89C7-E7162902B33E}"/>
                </c:ext>
              </c:extLst>
            </c:dLbl>
            <c:dLbl>
              <c:idx val="7"/>
              <c:layout>
                <c:manualLayout>
                  <c:x val="1.8518518518518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304-43D6-89C7-E7162902B33E}"/>
                </c:ext>
              </c:extLst>
            </c:dLbl>
            <c:dLbl>
              <c:idx val="8"/>
              <c:layout>
                <c:manualLayout>
                  <c:x val="1.5432098765432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304-43D6-89C7-E7162902B33E}"/>
                </c:ext>
              </c:extLst>
            </c:dLbl>
            <c:dLbl>
              <c:idx val="9"/>
              <c:layout>
                <c:manualLayout>
                  <c:x val="1.697530864197540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304-43D6-89C7-E7162902B33E}"/>
                </c:ext>
              </c:extLst>
            </c:dLbl>
            <c:dLbl>
              <c:idx val="10"/>
              <c:layout>
                <c:manualLayout>
                  <c:x val="1.6975308641975301E-2"/>
                  <c:y val="-3.167062549485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304-43D6-89C7-E7162902B33E}"/>
                </c:ext>
              </c:extLst>
            </c:dLbl>
            <c:dLbl>
              <c:idx val="11"/>
              <c:layout>
                <c:manualLayout>
                  <c:x val="2.00617283950617E-2"/>
                  <c:y val="-6.33412509897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304-43D6-89C7-E7162902B3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0">
                    <a:solidFill>
                      <a:srgbClr val="00040C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2006-07</c:v>
                </c:pt>
                <c:pt idx="1">
                  <c:v>2007-08</c:v>
                </c:pt>
                <c:pt idx="2">
                  <c:v>2008-09</c:v>
                </c:pt>
                <c:pt idx="3">
                  <c:v>2009-10</c:v>
                </c:pt>
                <c:pt idx="4">
                  <c:v>2010-11</c:v>
                </c:pt>
                <c:pt idx="5">
                  <c:v>2011-12</c:v>
                </c:pt>
                <c:pt idx="6">
                  <c:v>2012-13</c:v>
                </c:pt>
                <c:pt idx="7">
                  <c:v>2013-14</c:v>
                </c:pt>
                <c:pt idx="8">
                  <c:v>2014-15</c:v>
                </c:pt>
                <c:pt idx="9">
                  <c:v>2015-16</c:v>
                </c:pt>
                <c:pt idx="10">
                  <c:v>2016-17</c:v>
                </c:pt>
              </c:strCache>
            </c:strRef>
          </c:cat>
          <c:val>
            <c:numRef>
              <c:f>Sheet1!$C$2:$C$12</c:f>
              <c:numCache>
                <c:formatCode>0</c:formatCode>
                <c:ptCount val="11"/>
                <c:pt idx="0">
                  <c:v>233</c:v>
                </c:pt>
                <c:pt idx="1">
                  <c:v>237</c:v>
                </c:pt>
                <c:pt idx="2">
                  <c:v>236</c:v>
                </c:pt>
                <c:pt idx="3">
                  <c:v>223</c:v>
                </c:pt>
                <c:pt idx="4">
                  <c:v>203</c:v>
                </c:pt>
                <c:pt idx="5">
                  <c:v>202</c:v>
                </c:pt>
                <c:pt idx="6">
                  <c:v>211</c:v>
                </c:pt>
                <c:pt idx="7">
                  <c:v>207</c:v>
                </c:pt>
                <c:pt idx="8" formatCode="General">
                  <c:v>209</c:v>
                </c:pt>
                <c:pt idx="9" formatCode="General">
                  <c:v>228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6304-43D6-89C7-E7162902B3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346861760"/>
        <c:axId val="-346859008"/>
      </c:barChart>
      <c:catAx>
        <c:axId val="-346861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solidFill>
                  <a:srgbClr val="00040C"/>
                </a:solidFill>
              </a:defRPr>
            </a:pPr>
            <a:endParaRPr lang="en-US"/>
          </a:p>
        </c:txPr>
        <c:crossAx val="-346859008"/>
        <c:crosses val="autoZero"/>
        <c:auto val="1"/>
        <c:lblAlgn val="ctr"/>
        <c:lblOffset val="100"/>
        <c:noMultiLvlLbl val="0"/>
      </c:catAx>
      <c:valAx>
        <c:axId val="-346859008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rgbClr val="00040C"/>
                </a:solidFill>
              </a:defRPr>
            </a:pPr>
            <a:endParaRPr lang="en-US"/>
          </a:p>
        </c:txPr>
        <c:crossAx val="-346861760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>
              <a:solidFill>
                <a:srgbClr val="00040C"/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Undergrad Majors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D0D0D"/>
                    </a:solidFill>
                    <a:effectLst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2008-09</c:v>
                </c:pt>
                <c:pt idx="1">
                  <c:v>2009-10</c:v>
                </c:pt>
                <c:pt idx="2">
                  <c:v>2010-11</c:v>
                </c:pt>
                <c:pt idx="3">
                  <c:v>2011-12</c:v>
                </c:pt>
                <c:pt idx="4">
                  <c:v>2012-13</c:v>
                </c:pt>
                <c:pt idx="5">
                  <c:v>2013-14</c:v>
                </c:pt>
                <c:pt idx="6">
                  <c:v>2014-15</c:v>
                </c:pt>
                <c:pt idx="7">
                  <c:v>2015-16</c:v>
                </c:pt>
                <c:pt idx="8">
                  <c:v>2016-17</c:v>
                </c:pt>
                <c:pt idx="9">
                  <c:v>2017-18</c:v>
                </c:pt>
              </c:strCache>
            </c:strRef>
          </c:cat>
          <c:val>
            <c:numRef>
              <c:f>Sheet1!$B$2:$B$11</c:f>
              <c:numCache>
                <c:formatCode>#,##0</c:formatCode>
                <c:ptCount val="10"/>
                <c:pt idx="0">
                  <c:v>2383</c:v>
                </c:pt>
                <c:pt idx="1">
                  <c:v>2469</c:v>
                </c:pt>
                <c:pt idx="2">
                  <c:v>2594</c:v>
                </c:pt>
                <c:pt idx="3">
                  <c:v>2858</c:v>
                </c:pt>
                <c:pt idx="4">
                  <c:v>3174</c:v>
                </c:pt>
                <c:pt idx="5">
                  <c:v>3390</c:v>
                </c:pt>
                <c:pt idx="6">
                  <c:v>3653</c:v>
                </c:pt>
                <c:pt idx="7">
                  <c:v>3539</c:v>
                </c:pt>
                <c:pt idx="8">
                  <c:v>3384</c:v>
                </c:pt>
                <c:pt idx="9">
                  <c:v>3239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AA-410C-ADD2-B2370C116F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Undergrad Degrees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3888888888888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EAA-410C-ADD2-B2370C116F26}"/>
                </c:ext>
              </c:extLst>
            </c:dLbl>
            <c:dLbl>
              <c:idx val="1"/>
              <c:layout>
                <c:manualLayout>
                  <c:x val="1.080246913580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EAA-410C-ADD2-B2370C116F26}"/>
                </c:ext>
              </c:extLst>
            </c:dLbl>
            <c:dLbl>
              <c:idx val="2"/>
              <c:layout>
                <c:manualLayout>
                  <c:x val="1.3888888888888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EAA-410C-ADD2-B2370C116F26}"/>
                </c:ext>
              </c:extLst>
            </c:dLbl>
            <c:dLbl>
              <c:idx val="3"/>
              <c:layout>
                <c:manualLayout>
                  <c:x val="1.080246913580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EAA-410C-ADD2-B2370C116F26}"/>
                </c:ext>
              </c:extLst>
            </c:dLbl>
            <c:dLbl>
              <c:idx val="4"/>
              <c:layout>
                <c:manualLayout>
                  <c:x val="1.080246913580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EAA-410C-ADD2-B2370C116F26}"/>
                </c:ext>
              </c:extLst>
            </c:dLbl>
            <c:dLbl>
              <c:idx val="5"/>
              <c:layout>
                <c:manualLayout>
                  <c:x val="1.8518518518518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EAA-410C-ADD2-B2370C116F26}"/>
                </c:ext>
              </c:extLst>
            </c:dLbl>
            <c:dLbl>
              <c:idx val="6"/>
              <c:layout>
                <c:manualLayout>
                  <c:x val="1.3888888888888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EAA-410C-ADD2-B2370C116F26}"/>
                </c:ext>
              </c:extLst>
            </c:dLbl>
            <c:dLbl>
              <c:idx val="7"/>
              <c:layout>
                <c:manualLayout>
                  <c:x val="1.3888888888888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EAA-410C-ADD2-B2370C116F26}"/>
                </c:ext>
              </c:extLst>
            </c:dLbl>
            <c:dLbl>
              <c:idx val="8"/>
              <c:layout>
                <c:manualLayout>
                  <c:x val="1.8518518518518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EAA-410C-ADD2-B2370C116F26}"/>
                </c:ext>
              </c:extLst>
            </c:dLbl>
            <c:dLbl>
              <c:idx val="9"/>
              <c:layout>
                <c:manualLayout>
                  <c:x val="1.080246913580239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EAA-410C-ADD2-B2370C116F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D0D0D"/>
                    </a:solidFill>
                    <a:effectLst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2008-09</c:v>
                </c:pt>
                <c:pt idx="1">
                  <c:v>2009-10</c:v>
                </c:pt>
                <c:pt idx="2">
                  <c:v>2010-11</c:v>
                </c:pt>
                <c:pt idx="3">
                  <c:v>2011-12</c:v>
                </c:pt>
                <c:pt idx="4">
                  <c:v>2012-13</c:v>
                </c:pt>
                <c:pt idx="5">
                  <c:v>2013-14</c:v>
                </c:pt>
                <c:pt idx="6">
                  <c:v>2014-15</c:v>
                </c:pt>
                <c:pt idx="7">
                  <c:v>2015-16</c:v>
                </c:pt>
                <c:pt idx="8">
                  <c:v>2016-17</c:v>
                </c:pt>
                <c:pt idx="9">
                  <c:v>2017-18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575</c:v>
                </c:pt>
                <c:pt idx="1">
                  <c:v>638</c:v>
                </c:pt>
                <c:pt idx="2">
                  <c:v>637</c:v>
                </c:pt>
                <c:pt idx="3">
                  <c:v>742</c:v>
                </c:pt>
                <c:pt idx="4">
                  <c:v>866</c:v>
                </c:pt>
                <c:pt idx="5">
                  <c:v>913</c:v>
                </c:pt>
                <c:pt idx="6" formatCode="#,##0">
                  <c:v>1040</c:v>
                </c:pt>
                <c:pt idx="7" formatCode="#,##0">
                  <c:v>1118</c:v>
                </c:pt>
                <c:pt idx="8" formatCode="#,##0">
                  <c:v>1003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EAA-410C-ADD2-B2370C116F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346919920"/>
        <c:axId val="-346917168"/>
      </c:barChart>
      <c:catAx>
        <c:axId val="-346919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rgbClr val="0D0D0D"/>
                </a:solidFill>
              </a:defRPr>
            </a:pPr>
            <a:endParaRPr lang="en-US"/>
          </a:p>
        </c:txPr>
        <c:crossAx val="-346917168"/>
        <c:crosses val="autoZero"/>
        <c:auto val="1"/>
        <c:lblAlgn val="ctr"/>
        <c:lblOffset val="100"/>
        <c:noMultiLvlLbl val="0"/>
      </c:catAx>
      <c:valAx>
        <c:axId val="-34691716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rgbClr val="0D0D0D"/>
                </a:solidFill>
              </a:defRPr>
            </a:pPr>
            <a:endParaRPr lang="en-US"/>
          </a:p>
        </c:txPr>
        <c:crossAx val="-346919920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>
              <a:solidFill>
                <a:srgbClr val="0D0D0D"/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723292952824299"/>
          <c:y val="9.0748505927777702E-3"/>
          <c:w val="0.62260486900215295"/>
          <c:h val="0.9146109997235739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26957372930931E-3"/>
                  <c:y val="4.700150885650869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BC7-4B25-B3A5-A17527A25533}"/>
                </c:ext>
              </c:extLst>
            </c:dLbl>
            <c:dLbl>
              <c:idx val="1"/>
              <c:layout>
                <c:manualLayout>
                  <c:x val="8.8961912543906595E-4"/>
                  <c:y val="-1.4834920158089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BC7-4B25-B3A5-A17527A25533}"/>
                </c:ext>
              </c:extLst>
            </c:dLbl>
            <c:dLbl>
              <c:idx val="2"/>
              <c:layout>
                <c:manualLayout>
                  <c:x val="-1.4287784171124101E-4"/>
                  <c:y val="7.428488119602140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BC7-4B25-B3A5-A17527A25533}"/>
                </c:ext>
              </c:extLst>
            </c:dLbl>
            <c:dLbl>
              <c:idx val="3"/>
              <c:layout>
                <c:manualLayout>
                  <c:x val="2.2231036868897399E-4"/>
                  <c:y val="6.793714105106489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BC7-4B25-B3A5-A17527A25533}"/>
                </c:ext>
              </c:extLst>
            </c:dLbl>
            <c:dLbl>
              <c:idx val="4"/>
              <c:layout>
                <c:manualLayout>
                  <c:x val="9.4765144705041598E-4"/>
                  <c:y val="3.4266327620587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BC7-4B25-B3A5-A17527A25533}"/>
                </c:ext>
              </c:extLst>
            </c:dLbl>
            <c:dLbl>
              <c:idx val="5"/>
              <c:layout>
                <c:manualLayout>
                  <c:x val="1.6494522995086601E-3"/>
                  <c:y val="1.0309453434870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BC7-4B25-B3A5-A17527A25533}"/>
                </c:ext>
              </c:extLst>
            </c:dLbl>
            <c:dLbl>
              <c:idx val="6"/>
              <c:layout>
                <c:manualLayout>
                  <c:x val="1.0430711862725499E-3"/>
                  <c:y val="2.94051673427958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BC7-4B25-B3A5-A17527A25533}"/>
                </c:ext>
              </c:extLst>
            </c:dLbl>
            <c:dLbl>
              <c:idx val="7"/>
              <c:layout>
                <c:manualLayout>
                  <c:x val="6.9311488675068405E-4"/>
                  <c:y val="4.432610621723429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BC7-4B25-B3A5-A17527A25533}"/>
                </c:ext>
              </c:extLst>
            </c:dLbl>
            <c:dLbl>
              <c:idx val="8"/>
              <c:layout>
                <c:manualLayout>
                  <c:x val="-8.0250770124149298E-4"/>
                  <c:y val="1.088644051684460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BC7-4B25-B3A5-A17527A25533}"/>
                </c:ext>
              </c:extLst>
            </c:dLbl>
            <c:dLbl>
              <c:idx val="9"/>
              <c:layout>
                <c:manualLayout>
                  <c:x val="1.16568177466616E-3"/>
                  <c:y val="8.405572513005920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BC7-4B25-B3A5-A17527A25533}"/>
                </c:ext>
              </c:extLst>
            </c:dLbl>
            <c:dLbl>
              <c:idx val="10"/>
              <c:layout>
                <c:manualLayout>
                  <c:x val="-1.8258151684405E-3"/>
                  <c:y val="8.54849591863236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BC7-4B25-B3A5-A17527A25533}"/>
                </c:ext>
              </c:extLst>
            </c:dLbl>
            <c:dLbl>
              <c:idx val="11"/>
              <c:layout>
                <c:manualLayout>
                  <c:x val="-2.7933562181255002E-3"/>
                  <c:y val="5.570042724834730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BC7-4B25-B3A5-A17527A25533}"/>
                </c:ext>
              </c:extLst>
            </c:dLbl>
            <c:dLbl>
              <c:idx val="12"/>
              <c:layout>
                <c:manualLayout>
                  <c:x val="-2.31248101518663E-4"/>
                  <c:y val="9.62703828516606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BC7-4B25-B3A5-A17527A25533}"/>
                </c:ext>
              </c:extLst>
            </c:dLbl>
            <c:dLbl>
              <c:idx val="13"/>
              <c:layout>
                <c:manualLayout>
                  <c:x val="-1.32958217106091E-3"/>
                  <c:y val="5.7284053872418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BC7-4B25-B3A5-A17527A25533}"/>
                </c:ext>
              </c:extLst>
            </c:dLbl>
            <c:dLbl>
              <c:idx val="14"/>
              <c:layout>
                <c:manualLayout>
                  <c:x val="3.20751313374663E-4"/>
                  <c:y val="7.820645241830490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CBC7-4B25-B3A5-A17527A25533}"/>
                </c:ext>
              </c:extLst>
            </c:dLbl>
            <c:dLbl>
              <c:idx val="15"/>
              <c:layout>
                <c:manualLayout>
                  <c:x val="6.8228890050654297E-5"/>
                  <c:y val="1.161649680175800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BC7-4B25-B3A5-A17527A25533}"/>
                </c:ext>
              </c:extLst>
            </c:dLbl>
            <c:dLbl>
              <c:idx val="16"/>
              <c:layout>
                <c:manualLayout>
                  <c:x val="-1.8339975999040301E-3"/>
                  <c:y val="1.051876564465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CBC7-4B25-B3A5-A17527A25533}"/>
                </c:ext>
              </c:extLst>
            </c:dLbl>
            <c:dLbl>
              <c:idx val="17"/>
              <c:layout>
                <c:manualLayout>
                  <c:x val="-5.90519784552803E-4"/>
                  <c:y val="9.825763576014190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CBC7-4B25-B3A5-A17527A25533}"/>
                </c:ext>
              </c:extLst>
            </c:dLbl>
            <c:dLbl>
              <c:idx val="18"/>
              <c:layout>
                <c:manualLayout>
                  <c:x val="1.39642634194079E-3"/>
                  <c:y val="7.6490489307542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CBC7-4B25-B3A5-A17527A25533}"/>
                </c:ext>
              </c:extLst>
            </c:dLbl>
            <c:dLbl>
              <c:idx val="19"/>
              <c:layout>
                <c:manualLayout>
                  <c:x val="2.07456108493385E-4"/>
                  <c:y val="1.004301597499900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CBC7-4B25-B3A5-A17527A25533}"/>
                </c:ext>
              </c:extLst>
            </c:dLbl>
            <c:dLbl>
              <c:idx val="20"/>
              <c:layout>
                <c:manualLayout>
                  <c:x val="1.8484112676361299E-3"/>
                  <c:y val="9.958430903922170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3685053681156301E-2"/>
                      <c:h val="3.91738056687215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4-CBC7-4B25-B3A5-A17527A25533}"/>
                </c:ext>
              </c:extLst>
            </c:dLbl>
            <c:dLbl>
              <c:idx val="21"/>
              <c:layout>
                <c:manualLayout>
                  <c:x val="1.3717531639887801E-3"/>
                  <c:y val="6.009399860649680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CBC7-4B25-B3A5-A17527A25533}"/>
                </c:ext>
              </c:extLst>
            </c:dLbl>
            <c:dLbl>
              <c:idx val="22"/>
              <c:layout>
                <c:manualLayout>
                  <c:x val="-5.3991459303921795E-4"/>
                  <c:y val="4.62361628418114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CBC7-4B25-B3A5-A17527A255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Sheet3!$A$4:$A$26</c:f>
              <c:strCache>
                <c:ptCount val="23"/>
                <c:pt idx="0">
                  <c:v>Biology</c:v>
                </c:pt>
                <c:pt idx="1">
                  <c:v>Biochemistry</c:v>
                </c:pt>
                <c:pt idx="2">
                  <c:v>Nutritional Sciences</c:v>
                </c:pt>
                <c:pt idx="3">
                  <c:v>Genetics</c:v>
                </c:pt>
                <c:pt idx="4">
                  <c:v>Life Sciences Communication</c:v>
                </c:pt>
                <c:pt idx="5">
                  <c:v>Microbiology</c:v>
                </c:pt>
                <c:pt idx="6">
                  <c:v>Biological Systems Engineering</c:v>
                </c:pt>
                <c:pt idx="7">
                  <c:v>Animal Sciences</c:v>
                </c:pt>
                <c:pt idx="8">
                  <c:v>Food Science</c:v>
                </c:pt>
                <c:pt idx="9">
                  <c:v>Wildlife Ecology</c:v>
                </c:pt>
                <c:pt idx="10">
                  <c:v>Community and Environmental Sociology</c:v>
                </c:pt>
                <c:pt idx="11">
                  <c:v>Agricultural Business Management</c:v>
                </c:pt>
                <c:pt idx="12">
                  <c:v>Landscape Architecture</c:v>
                </c:pt>
                <c:pt idx="13">
                  <c:v>Agricultural and Applied Economics</c:v>
                </c:pt>
                <c:pt idx="14">
                  <c:v>Dairy Science</c:v>
                </c:pt>
                <c:pt idx="15">
                  <c:v>Horticulture</c:v>
                </c:pt>
                <c:pt idx="16">
                  <c:v>Environmental Sciences</c:v>
                </c:pt>
                <c:pt idx="17">
                  <c:v>Agronomy</c:v>
                </c:pt>
                <c:pt idx="18">
                  <c:v>Forest Science</c:v>
                </c:pt>
                <c:pt idx="19">
                  <c:v>Soil Science</c:v>
                </c:pt>
                <c:pt idx="20">
                  <c:v>Plant Pathology</c:v>
                </c:pt>
                <c:pt idx="21">
                  <c:v>Entomology</c:v>
                </c:pt>
                <c:pt idx="22">
                  <c:v>Poultry Science</c:v>
                </c:pt>
              </c:strCache>
            </c:strRef>
          </c:cat>
          <c:val>
            <c:numRef>
              <c:f>Sheet3!$J$4:$J$26</c:f>
              <c:numCache>
                <c:formatCode>0</c:formatCode>
                <c:ptCount val="23"/>
                <c:pt idx="0">
                  <c:v>251.5</c:v>
                </c:pt>
                <c:pt idx="1">
                  <c:v>104</c:v>
                </c:pt>
                <c:pt idx="2">
                  <c:v>75.5</c:v>
                </c:pt>
                <c:pt idx="3">
                  <c:v>67</c:v>
                </c:pt>
                <c:pt idx="4">
                  <c:v>63.833333333333343</c:v>
                </c:pt>
                <c:pt idx="5">
                  <c:v>54.5</c:v>
                </c:pt>
                <c:pt idx="6">
                  <c:v>39.666666666666629</c:v>
                </c:pt>
                <c:pt idx="7">
                  <c:v>33.166666666666629</c:v>
                </c:pt>
                <c:pt idx="8">
                  <c:v>31.3333333333333</c:v>
                </c:pt>
                <c:pt idx="9">
                  <c:v>29</c:v>
                </c:pt>
                <c:pt idx="10">
                  <c:v>26.5</c:v>
                </c:pt>
                <c:pt idx="11">
                  <c:v>26.3333333333333</c:v>
                </c:pt>
                <c:pt idx="12">
                  <c:v>20.3333333333333</c:v>
                </c:pt>
                <c:pt idx="13">
                  <c:v>18.5</c:v>
                </c:pt>
                <c:pt idx="14">
                  <c:v>18.166666666666671</c:v>
                </c:pt>
                <c:pt idx="15">
                  <c:v>16</c:v>
                </c:pt>
                <c:pt idx="16">
                  <c:v>14.16666666666667</c:v>
                </c:pt>
                <c:pt idx="17">
                  <c:v>12.66666666666667</c:v>
                </c:pt>
                <c:pt idx="18">
                  <c:v>11.5</c:v>
                </c:pt>
                <c:pt idx="19">
                  <c:v>7.5</c:v>
                </c:pt>
                <c:pt idx="20">
                  <c:v>6</c:v>
                </c:pt>
                <c:pt idx="21">
                  <c:v>4</c:v>
                </c:pt>
                <c:pt idx="2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CBC7-4B25-B3A5-A17527A25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382950304"/>
        <c:axId val="-382956320"/>
      </c:barChart>
      <c:catAx>
        <c:axId val="-382950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82956320"/>
        <c:crosses val="autoZero"/>
        <c:auto val="0"/>
        <c:lblAlgn val="ctr"/>
        <c:lblOffset val="100"/>
        <c:noMultiLvlLbl val="0"/>
      </c:catAx>
      <c:valAx>
        <c:axId val="-382956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6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829503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tx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rgbClr val="00040C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Research Expenditures</a:t>
            </a:r>
            <a:br>
              <a:rPr lang="en-US"/>
            </a:br>
            <a:r>
              <a:rPr lang="en-US"/>
              <a:t>All Funds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rgbClr val="00040C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'Chart Data'!$B$1</c:f>
              <c:strCache>
                <c:ptCount val="1"/>
                <c:pt idx="0">
                  <c:v>GLBRC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'Chart Data'!$A$2:$A$11</c:f>
              <c:strCache>
                <c:ptCount val="10"/>
                <c:pt idx="0">
                  <c:v>2008-09</c:v>
                </c:pt>
                <c:pt idx="1">
                  <c:v>2009-10</c:v>
                </c:pt>
                <c:pt idx="2">
                  <c:v>2010-11</c:v>
                </c:pt>
                <c:pt idx="3">
                  <c:v>2011-12</c:v>
                </c:pt>
                <c:pt idx="4">
                  <c:v>2012-13</c:v>
                </c:pt>
                <c:pt idx="5">
                  <c:v>2013-14</c:v>
                </c:pt>
                <c:pt idx="6">
                  <c:v>2014-15</c:v>
                </c:pt>
                <c:pt idx="7">
                  <c:v>2015-16</c:v>
                </c:pt>
                <c:pt idx="8">
                  <c:v>2016-17</c:v>
                </c:pt>
                <c:pt idx="9">
                  <c:v>2017-18</c:v>
                </c:pt>
              </c:strCache>
            </c:strRef>
          </c:cat>
          <c:val>
            <c:numRef>
              <c:f>'Chart Data'!$B$2:$B$11</c:f>
              <c:numCache>
                <c:formatCode>_("$"* #,##0_);_("$"* \(#,##0\);_("$"* "-"??_);_(@_)</c:formatCode>
                <c:ptCount val="10"/>
                <c:pt idx="0">
                  <c:v>26.80299359</c:v>
                </c:pt>
                <c:pt idx="1">
                  <c:v>22.209144559999999</c:v>
                </c:pt>
                <c:pt idx="2">
                  <c:v>25.6177733</c:v>
                </c:pt>
                <c:pt idx="3">
                  <c:v>19.929360719999998</c:v>
                </c:pt>
                <c:pt idx="4">
                  <c:v>17.48754722</c:v>
                </c:pt>
                <c:pt idx="5">
                  <c:v>2.656801E-2</c:v>
                </c:pt>
                <c:pt idx="6">
                  <c:v>1.2312E-3</c:v>
                </c:pt>
                <c:pt idx="7">
                  <c:v>6.2438800000000003E-3</c:v>
                </c:pt>
                <c:pt idx="8" formatCode="_(&quot;$&quot;* #,##0.0_);_(&quot;$&quot;* \(#,##0.0\);_(&quot;$&quot;* &quot;-&quot;??_);_(@_)">
                  <c:v>0</c:v>
                </c:pt>
                <c:pt idx="9" formatCode="_(&quot;$&quot;* #,##0.0_);_(&quot;$&quot;* \(#,##0.0\);_(&quot;$&quot;* &quot;-&quot;??_);_(@_)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62-3C48-BC4E-F0C20E3ACD57}"/>
            </c:ext>
          </c:extLst>
        </c:ser>
        <c:ser>
          <c:idx val="1"/>
          <c:order val="1"/>
          <c:tx>
            <c:strRef>
              <c:f>'Chart Data'!$C$1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rgbClr val="516BDB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0.2833492404358546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C62-3C48-BC4E-F0C20E3ACD57}"/>
                </c:ext>
              </c:extLst>
            </c:dLbl>
            <c:dLbl>
              <c:idx val="1"/>
              <c:layout>
                <c:manualLayout>
                  <c:x val="-1.4666666512685915E-3"/>
                  <c:y val="-0.2901956573610117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C62-3C48-BC4E-F0C20E3ACD57}"/>
                </c:ext>
              </c:extLst>
            </c:dLbl>
            <c:dLbl>
              <c:idx val="2"/>
              <c:layout>
                <c:manualLayout>
                  <c:x val="-5.3777155974886888E-17"/>
                  <c:y val="-0.2896266603038256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C62-3C48-BC4E-F0C20E3ACD57}"/>
                </c:ext>
              </c:extLst>
            </c:dLbl>
            <c:dLbl>
              <c:idx val="3"/>
              <c:layout>
                <c:manualLayout>
                  <c:x val="0"/>
                  <c:y val="-0.2911465839497335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C62-3C48-BC4E-F0C20E3ACD57}"/>
                </c:ext>
              </c:extLst>
            </c:dLbl>
            <c:dLbl>
              <c:idx val="4"/>
              <c:layout>
                <c:manualLayout>
                  <c:x val="-5.3777155974886888E-17"/>
                  <c:y val="-0.2876032768631194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C62-3C48-BC4E-F0C20E3ACD57}"/>
                </c:ext>
              </c:extLst>
            </c:dLbl>
            <c:dLbl>
              <c:idx val="5"/>
              <c:layout>
                <c:manualLayout>
                  <c:x val="-1.0755431194977378E-16"/>
                  <c:y val="-0.2880262467191601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C62-3C48-BC4E-F0C20E3ACD57}"/>
                </c:ext>
              </c:extLst>
            </c:dLbl>
            <c:dLbl>
              <c:idx val="6"/>
              <c:layout>
                <c:manualLayout>
                  <c:x val="-1.4666666512685915E-3"/>
                  <c:y val="-0.2947419072615923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C62-3C48-BC4E-F0C20E3ACD57}"/>
                </c:ext>
              </c:extLst>
            </c:dLbl>
            <c:dLbl>
              <c:idx val="7"/>
              <c:layout>
                <c:manualLayout>
                  <c:x val="0"/>
                  <c:y val="-0.301117951165195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C62-3C48-BC4E-F0C20E3ACD57}"/>
                </c:ext>
              </c:extLst>
            </c:dLbl>
            <c:dLbl>
              <c:idx val="8"/>
              <c:layout>
                <c:manualLayout>
                  <c:x val="0"/>
                  <c:y val="-0.3181945438638352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C62-3C48-BC4E-F0C20E3ACD57}"/>
                </c:ext>
              </c:extLst>
            </c:dLbl>
            <c:dLbl>
              <c:idx val="9"/>
              <c:layout>
                <c:manualLayout>
                  <c:x val="-2.933333302537183E-3"/>
                  <c:y val="-0.2769025689970572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C62-3C48-BC4E-F0C20E3ACD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00040C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'Chart Data'!$A$2:$A$11</c:f>
              <c:strCache>
                <c:ptCount val="10"/>
                <c:pt idx="0">
                  <c:v>2008-09</c:v>
                </c:pt>
                <c:pt idx="1">
                  <c:v>2009-10</c:v>
                </c:pt>
                <c:pt idx="2">
                  <c:v>2010-11</c:v>
                </c:pt>
                <c:pt idx="3">
                  <c:v>2011-12</c:v>
                </c:pt>
                <c:pt idx="4">
                  <c:v>2012-13</c:v>
                </c:pt>
                <c:pt idx="5">
                  <c:v>2013-14</c:v>
                </c:pt>
                <c:pt idx="6">
                  <c:v>2014-15</c:v>
                </c:pt>
                <c:pt idx="7">
                  <c:v>2015-16</c:v>
                </c:pt>
                <c:pt idx="8">
                  <c:v>2016-17</c:v>
                </c:pt>
                <c:pt idx="9">
                  <c:v>2017-18</c:v>
                </c:pt>
              </c:strCache>
            </c:strRef>
          </c:cat>
          <c:val>
            <c:numRef>
              <c:f>'Chart Data'!$C$2:$C$11</c:f>
              <c:numCache>
                <c:formatCode>_("$"* #,##0_);_("$"* \(#,##0\);_("$"* "-"??_);_(@_)</c:formatCode>
                <c:ptCount val="10"/>
                <c:pt idx="0">
                  <c:v>108.82966706000002</c:v>
                </c:pt>
                <c:pt idx="1">
                  <c:v>109.14492000000001</c:v>
                </c:pt>
                <c:pt idx="2">
                  <c:v>112.15923641000002</c:v>
                </c:pt>
                <c:pt idx="3">
                  <c:v>110.33719514999999</c:v>
                </c:pt>
                <c:pt idx="4">
                  <c:v>106.48346090000001</c:v>
                </c:pt>
                <c:pt idx="5">
                  <c:v>109.89574097999999</c:v>
                </c:pt>
                <c:pt idx="6">
                  <c:v>112.59052475</c:v>
                </c:pt>
                <c:pt idx="7">
                  <c:v>115.95972199000001</c:v>
                </c:pt>
                <c:pt idx="8">
                  <c:v>122.81202716</c:v>
                </c:pt>
                <c:pt idx="9">
                  <c:v>107.05344473000001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FC62-3C48-BC4E-F0C20E3ACD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31504720"/>
        <c:axId val="1131507344"/>
      </c:barChart>
      <c:catAx>
        <c:axId val="1131504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40C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1507344"/>
        <c:crosses val="autoZero"/>
        <c:auto val="1"/>
        <c:lblAlgn val="ctr"/>
        <c:lblOffset val="100"/>
        <c:noMultiLvlLbl val="0"/>
      </c:catAx>
      <c:valAx>
        <c:axId val="1131507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00040C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Millions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rgbClr val="00040C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40C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1504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040C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00040C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Instructional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FY16</c:v>
                </c:pt>
                <c:pt idx="1">
                  <c:v>FY17</c:v>
                </c:pt>
                <c:pt idx="2">
                  <c:v>FY18</c:v>
                </c:pt>
                <c:pt idx="3">
                  <c:v>FY19</c:v>
                </c:pt>
              </c:strCache>
            </c:strRef>
          </c:cat>
          <c:val>
            <c:numRef>
              <c:f>Sheet1!$B$2:$B$5</c:f>
              <c:numCache>
                <c:formatCode>"$"#,##0</c:formatCode>
                <c:ptCount val="4"/>
                <c:pt idx="0">
                  <c:v>70896</c:v>
                </c:pt>
                <c:pt idx="1">
                  <c:v>-14239</c:v>
                </c:pt>
                <c:pt idx="2">
                  <c:v>-90238</c:v>
                </c:pt>
                <c:pt idx="3" formatCode="General">
                  <c:v>-141054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93-4B99-88EC-139E6F3A81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Research change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FY16</c:v>
                </c:pt>
                <c:pt idx="1">
                  <c:v>FY17</c:v>
                </c:pt>
                <c:pt idx="2">
                  <c:v>FY18</c:v>
                </c:pt>
                <c:pt idx="3">
                  <c:v>FY19</c:v>
                </c:pt>
              </c:strCache>
            </c:strRef>
          </c:cat>
          <c:val>
            <c:numRef>
              <c:f>Sheet1!$C$2:$C$5</c:f>
              <c:numCache>
                <c:formatCode>"$"#,##0</c:formatCode>
                <c:ptCount val="4"/>
                <c:pt idx="0">
                  <c:v>-17453</c:v>
                </c:pt>
                <c:pt idx="1">
                  <c:v>-75628</c:v>
                </c:pt>
                <c:pt idx="2">
                  <c:v>-113609</c:v>
                </c:pt>
                <c:pt idx="3" formatCode="General">
                  <c:v>-247416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93-4B99-88EC-139E6F3A81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4706912"/>
        <c:axId val="424713144"/>
      </c:barChart>
      <c:catAx>
        <c:axId val="424706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0D0D0D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713144"/>
        <c:crosses val="autoZero"/>
        <c:auto val="1"/>
        <c:lblAlgn val="ctr"/>
        <c:lblOffset val="100"/>
        <c:noMultiLvlLbl val="0"/>
      </c:catAx>
      <c:valAx>
        <c:axId val="424713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0D0D0D"/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D0D0D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706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t" anchorCtr="0"/>
        <a:lstStyle/>
        <a:p>
          <a:pPr>
            <a:defRPr sz="1600" b="0" i="0" u="none" strike="noStrike" kern="1200" baseline="0">
              <a:solidFill>
                <a:srgbClr val="0D0D0D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0D0D0D"/>
          </a:solidFill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0.06229</cdr:x>
      <cdr:y>0.17102</cdr:y>
    </cdr:from>
    <cdr:to>
      <cdr:x>0.98822</cdr:x>
      <cdr:y>0.17448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512618" y="685800"/>
          <a:ext cx="7620000" cy="13854"/>
        </a:xfrm>
        <a:prstGeom xmlns:a="http://schemas.openxmlformats.org/drawingml/2006/main" prst="line">
          <a:avLst/>
        </a:prstGeom>
        <a:ln xmlns:a="http://schemas.openxmlformats.org/drawingml/2006/main" w="34925">
          <a:solidFill>
            <a:schemeClr val="bg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0.3569</cdr:x>
      <cdr:y>0.34474</cdr:y>
    </cdr:from>
    <cdr:to>
      <cdr:x>0.5</cdr:x>
      <cdr:y>0.43684</cdr:y>
    </cdr:to>
    <cdr:sp macro="" textlink="">
      <cdr:nvSpPr>
        <cdr:cNvPr id="5" name="TextBox 11"/>
        <cdr:cNvSpPr txBox="1"/>
      </cdr:nvSpPr>
      <cdr:spPr>
        <a:xfrm xmlns:a="http://schemas.openxmlformats.org/drawingml/2006/main">
          <a:off x="2937163" y="1382402"/>
          <a:ext cx="1177637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 smtClean="0">
              <a:solidFill>
                <a:srgbClr val="0D0D0D"/>
              </a:solidFill>
            </a:rPr>
            <a:t>-$89,867</a:t>
          </a:r>
          <a:endParaRPr lang="en-US" dirty="0">
            <a:solidFill>
              <a:srgbClr val="0D0D0D"/>
            </a:solidFill>
          </a:endParaRPr>
        </a:p>
      </cdr:txBody>
    </cdr:sp>
  </cdr:relSizeAnchor>
  <cdr:relSizeAnchor xmlns:cdr="http://schemas.openxmlformats.org/drawingml/2006/chartDrawing">
    <cdr:from>
      <cdr:x>0.13412</cdr:x>
      <cdr:y>0.31019</cdr:y>
    </cdr:from>
    <cdr:to>
      <cdr:x>0.27722</cdr:x>
      <cdr:y>0.40229</cdr:y>
    </cdr:to>
    <cdr:sp macro="" textlink="">
      <cdr:nvSpPr>
        <cdr:cNvPr id="8" name="TextBox 11"/>
        <cdr:cNvSpPr txBox="1"/>
      </cdr:nvSpPr>
      <cdr:spPr>
        <a:xfrm xmlns:a="http://schemas.openxmlformats.org/drawingml/2006/main">
          <a:off x="1103746" y="1243857"/>
          <a:ext cx="1177637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 smtClean="0">
              <a:solidFill>
                <a:srgbClr val="0D0D0D"/>
              </a:solidFill>
            </a:rPr>
            <a:t>+$53,443</a:t>
          </a:r>
          <a:endParaRPr lang="en-US" dirty="0">
            <a:solidFill>
              <a:srgbClr val="0D0D0D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8" tIns="46589" rIns="93178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8" tIns="46589" rIns="93178" bIns="46589" rtlCol="0"/>
          <a:lstStyle>
            <a:lvl1pPr algn="r">
              <a:defRPr sz="1200"/>
            </a:lvl1pPr>
          </a:lstStyle>
          <a:p>
            <a:fld id="{FD0612FD-BA9A-4812-BB0B-C8A800F492C1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3037840" cy="464820"/>
          </a:xfrm>
          <a:prstGeom prst="rect">
            <a:avLst/>
          </a:prstGeom>
        </p:spPr>
        <p:txBody>
          <a:bodyPr vert="horz" lIns="93178" tIns="46589" rIns="93178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8"/>
            <a:ext cx="3037840" cy="464820"/>
          </a:xfrm>
          <a:prstGeom prst="rect">
            <a:avLst/>
          </a:prstGeom>
        </p:spPr>
        <p:txBody>
          <a:bodyPr vert="horz" lIns="93178" tIns="46589" rIns="93178" bIns="46589" rtlCol="0" anchor="b"/>
          <a:lstStyle>
            <a:lvl1pPr algn="r">
              <a:defRPr sz="1200"/>
            </a:lvl1pPr>
          </a:lstStyle>
          <a:p>
            <a:fld id="{24CC276E-AE4B-4092-8DBA-EE06C3BE58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3558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8" tIns="46589" rIns="93178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8" tIns="46589" rIns="93178" bIns="46589" rtlCol="0"/>
          <a:lstStyle>
            <a:lvl1pPr algn="r">
              <a:defRPr sz="1200"/>
            </a:lvl1pPr>
          </a:lstStyle>
          <a:p>
            <a:fld id="{4C84C739-53CE-4BC0-89C8-633C4B1F7A0C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8" tIns="46589" rIns="93178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2"/>
            <a:ext cx="5608320" cy="4183380"/>
          </a:xfrm>
          <a:prstGeom prst="rect">
            <a:avLst/>
          </a:prstGeom>
        </p:spPr>
        <p:txBody>
          <a:bodyPr vert="horz" lIns="93178" tIns="46589" rIns="93178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4820"/>
          </a:xfrm>
          <a:prstGeom prst="rect">
            <a:avLst/>
          </a:prstGeom>
        </p:spPr>
        <p:txBody>
          <a:bodyPr vert="horz" lIns="93178" tIns="46589" rIns="93178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4820"/>
          </a:xfrm>
          <a:prstGeom prst="rect">
            <a:avLst/>
          </a:prstGeom>
        </p:spPr>
        <p:txBody>
          <a:bodyPr vert="horz" lIns="93178" tIns="46589" rIns="93178" bIns="46589" rtlCol="0" anchor="b"/>
          <a:lstStyle>
            <a:lvl1pPr algn="r">
              <a:defRPr sz="1200"/>
            </a:lvl1pPr>
          </a:lstStyle>
          <a:p>
            <a:fld id="{AEB190A1-27A2-4A2F-874B-C53FE1DA54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61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90A1-27A2-4A2F-874B-C53FE1DA54F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57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r>
              <a:rPr lang="en-US" dirty="0"/>
              <a:t>Reduce the administrative and service burdens wherever possible so that faculty and staff have more time to focus on teaching, research and outreach. </a:t>
            </a:r>
          </a:p>
          <a:p>
            <a:pPr lvl="0" fontAlgn="base"/>
            <a:r>
              <a:rPr lang="en-US" dirty="0"/>
              <a:t>Grow enrollments in our academic programs – particularly our undergraduate programs and professional offerings like short courses, certificates and master’s degrees. </a:t>
            </a:r>
          </a:p>
          <a:p>
            <a:pPr lvl="0" fontAlgn="base"/>
            <a:r>
              <a:rPr lang="en-US" dirty="0"/>
              <a:t>Create structures that foster the interdisciplinary collaborations needed to solve the greatest challenges facing animal and human well-being; enhancing food production while maintaining clean water and healthy soil </a:t>
            </a:r>
          </a:p>
          <a:p>
            <a:pPr lvl="0" fontAlgn="base"/>
            <a:r>
              <a:rPr lang="en-US" dirty="0"/>
              <a:t>Our faculty and student numbers have decreased in recent years. Finding creative ways to increase both populations will ensure a healthy future for CALS.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90A1-27A2-4A2F-874B-C53FE1DA54F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005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References to these revenue growth</a:t>
            </a:r>
            <a:r>
              <a:rPr lang="en-US" baseline="0" dirty="0" smtClean="0"/>
              <a:t> strategies can be found in the Chancellor’s July 20, 2018 blog post: https://chancellor.wisc.edu/blog/reflections-on-five-years/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90A1-27A2-4A2F-874B-C53FE1DA54F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3768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90A1-27A2-4A2F-874B-C53FE1DA54F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490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90A1-27A2-4A2F-874B-C53FE1DA54F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6969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90A1-27A2-4A2F-874B-C53FE1DA54F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0260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Faculty size = indicates overall workload for</a:t>
            </a:r>
            <a:r>
              <a:rPr lang="en-US" baseline="0" dirty="0" smtClean="0"/>
              <a:t> service. Too few results in too much work per faculty member</a:t>
            </a:r>
          </a:p>
          <a:p>
            <a:r>
              <a:rPr lang="en-US" baseline="0" dirty="0" smtClean="0"/>
              <a:t>Total budget = just as it sounds</a:t>
            </a:r>
          </a:p>
          <a:p>
            <a:r>
              <a:rPr lang="en-US" baseline="0" dirty="0" smtClean="0"/>
              <a:t>Grant expenditures reflect research volume, especially from extramural funds</a:t>
            </a:r>
          </a:p>
          <a:p>
            <a:r>
              <a:rPr lang="en-US" baseline="0" dirty="0" smtClean="0"/>
              <a:t>Grant expenditures by budget, reflects ROI for research activity</a:t>
            </a:r>
          </a:p>
          <a:p>
            <a:r>
              <a:rPr lang="en-US" baseline="0" dirty="0" smtClean="0"/>
              <a:t>Student credit hours = total number of credits taught (100 students in a 3 credit course = 300 student credit hours)</a:t>
            </a:r>
          </a:p>
          <a:p>
            <a:r>
              <a:rPr lang="en-US" baseline="0" dirty="0" smtClean="0"/>
              <a:t>Student credit hours </a:t>
            </a:r>
            <a:r>
              <a:rPr lang="en-US" dirty="0" smtClean="0"/>
              <a:t>÷ 101</a:t>
            </a:r>
            <a:r>
              <a:rPr lang="en-US" baseline="0" dirty="0" smtClean="0"/>
              <a:t> budget reflects ROI for tuition investment in that department</a:t>
            </a:r>
          </a:p>
          <a:p>
            <a:r>
              <a:rPr lang="en-US" baseline="0" dirty="0" smtClean="0"/>
              <a:t>Degrees reflect upper level student majors the department is advising. The final years of a program are more intensive for the faculty and staff in that program because the students are getting more specialized training and advising</a:t>
            </a:r>
          </a:p>
          <a:p>
            <a:r>
              <a:rPr lang="en-US" baseline="0" dirty="0" smtClean="0"/>
              <a:t>Enrollment is full number of majors in any class year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90A1-27A2-4A2F-874B-C53FE1DA54F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679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90A1-27A2-4A2F-874B-C53FE1DA54F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2518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About ¼ of faculty have extension appointments.</a:t>
            </a:r>
          </a:p>
          <a:p>
            <a:endParaRPr lang="en-US" dirty="0" smtClean="0"/>
          </a:p>
          <a:p>
            <a:r>
              <a:rPr lang="en-US" dirty="0" smtClean="0"/>
              <a:t>In</a:t>
            </a:r>
            <a:r>
              <a:rPr lang="en-US" baseline="0" dirty="0" smtClean="0"/>
              <a:t> addition to the life sciences, our faculty expertise spans physical and social sciences as well.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90A1-27A2-4A2F-874B-C53FE1DA54F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1675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We’ve declined by</a:t>
            </a:r>
            <a:r>
              <a:rPr lang="en-US" baseline="0" dirty="0" smtClean="0"/>
              <a:t> about 10% over a decade.  However, departures have not happened uniformly.</a:t>
            </a:r>
          </a:p>
          <a:p>
            <a:r>
              <a:rPr lang="en-US" baseline="0" dirty="0" smtClean="0"/>
              <a:t>Example – Extention FTEs down to 52 from 56 in one year, specific departments and programs also unevenly impacted.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C8E871-B17E-4757-9B8E-EB10BD0411A9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4620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0424" indent="-284778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39114" indent="-227823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94759" indent="-227823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0405" indent="-227823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06050" indent="-22782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61696" indent="-22782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17341" indent="-22782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72987" indent="-22782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93D6610-9432-6845-9077-3ABFB3195E99}" type="slidenum">
              <a:rPr lang="en-US" sz="1200"/>
              <a:pPr/>
              <a:t>11</a:t>
            </a:fld>
            <a:endParaRPr lang="en-US" sz="1200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90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2503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0424" indent="-284778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39114" indent="-227823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94759" indent="-227823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0405" indent="-227823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06050" indent="-22782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61696" indent="-22782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17341" indent="-22782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72987" indent="-22782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93D6610-9432-6845-9077-3ABFB3195E99}" type="slidenum">
              <a:rPr lang="en-US" sz="1200"/>
              <a:pPr/>
              <a:t>12</a:t>
            </a:fld>
            <a:endParaRPr lang="en-US" sz="1200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90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8264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C8E871-B17E-4757-9B8E-EB10BD0411A9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1955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Source of data for years 2006-2015</a:t>
            </a:r>
            <a:r>
              <a:rPr lang="en-US" baseline="0" dirty="0" smtClean="0"/>
              <a:t> – Data Digest.  2017 based on 10</a:t>
            </a:r>
            <a:r>
              <a:rPr lang="en-US" baseline="30000" dirty="0" smtClean="0"/>
              <a:t>th</a:t>
            </a:r>
            <a:r>
              <a:rPr lang="en-US" baseline="0" dirty="0" smtClean="0"/>
              <a:t> class day enrollment from John Klatt.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90A1-27A2-4A2F-874B-C53FE1DA54F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2169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CALS</a:t>
            </a:r>
            <a:r>
              <a:rPr lang="en-US" baseline="0" dirty="0" smtClean="0"/>
              <a:t> supports a wide diversity of undergraduate programs.  Some large, some small; Some interdisciplinary/interdepartmental, some departmentally focused.  What are the implications?  </a:t>
            </a:r>
          </a:p>
          <a:p>
            <a:pPr marL="170867" indent="-170867">
              <a:buFont typeface="Arial" charset="0"/>
              <a:buChar char="•"/>
            </a:pPr>
            <a:r>
              <a:rPr lang="en-US" baseline="0" dirty="0" smtClean="0"/>
              <a:t>Chancellor Blank has said that we have too many small programs, suggesting that we need to redirect some of our efforts.</a:t>
            </a:r>
          </a:p>
          <a:p>
            <a:pPr marL="170867" indent="-170867">
              <a:buFont typeface="Arial" charset="0"/>
              <a:buChar char="•"/>
            </a:pPr>
            <a:r>
              <a:rPr lang="en-US" baseline="0" dirty="0" smtClean="0"/>
              <a:t>We have a need to serve large, interdepartmental programs such as biology, environmental sciences and the global health certificate.</a:t>
            </a:r>
          </a:p>
          <a:p>
            <a:pPr marL="170867" indent="-170867">
              <a:buFont typeface="Arial" charset="0"/>
              <a:buChar char="•"/>
            </a:pPr>
            <a:r>
              <a:rPr lang="en-US" baseline="0" dirty="0" smtClean="0"/>
              <a:t>We need to be attentive to evolving student needs and opportunities that these provide to the college.</a:t>
            </a:r>
          </a:p>
          <a:p>
            <a:pPr marL="170867" indent="-170867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90A1-27A2-4A2F-874B-C53FE1DA54F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6659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C8E871-B17E-4757-9B8E-EB10BD0411A9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8768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ts val="2700"/>
              </a:lnSpc>
              <a:spcAft>
                <a:spcPts val="1200"/>
              </a:spcAft>
              <a:buClr>
                <a:srgbClr val="D52300"/>
              </a:buClr>
              <a:buFont typeface="Arial" charset="0"/>
              <a:buChar char="•"/>
            </a:pPr>
            <a:r>
              <a:rPr lang="en-US" sz="1200" dirty="0" smtClean="0">
                <a:solidFill>
                  <a:srgbClr val="0D0D0D"/>
                </a:solidFill>
              </a:rPr>
              <a:t>State funds for CALS have been declining</a:t>
            </a:r>
            <a:br>
              <a:rPr lang="en-US" sz="1200" dirty="0" smtClean="0">
                <a:solidFill>
                  <a:srgbClr val="0D0D0D"/>
                </a:solidFill>
              </a:rPr>
            </a:br>
            <a:r>
              <a:rPr lang="en-US" sz="1200" dirty="0" smtClean="0">
                <a:solidFill>
                  <a:srgbClr val="0D0D0D"/>
                </a:solidFill>
              </a:rPr>
              <a:t>--Budget cuts to UW reduced CALS 101 by $2.8 M in FY16 and 17</a:t>
            </a:r>
          </a:p>
          <a:p>
            <a:pPr eaLnBrk="1" hangingPunct="1">
              <a:lnSpc>
                <a:spcPts val="2700"/>
              </a:lnSpc>
              <a:spcAft>
                <a:spcPts val="1200"/>
              </a:spcAft>
              <a:buClr>
                <a:srgbClr val="D52300"/>
              </a:buClr>
              <a:buFont typeface="Arial" charset="0"/>
              <a:buChar char="•"/>
            </a:pPr>
            <a:r>
              <a:rPr lang="en-US" sz="1200" dirty="0" smtClean="0">
                <a:solidFill>
                  <a:srgbClr val="0D0D0D"/>
                </a:solidFill>
              </a:rPr>
              <a:t>CALS 101 also decreased due to campus budget model metrics</a:t>
            </a:r>
            <a:br>
              <a:rPr lang="en-US" sz="1200" dirty="0" smtClean="0">
                <a:solidFill>
                  <a:srgbClr val="0D0D0D"/>
                </a:solidFill>
              </a:rPr>
            </a:br>
            <a:r>
              <a:rPr lang="en-US" sz="1200" dirty="0" smtClean="0">
                <a:solidFill>
                  <a:srgbClr val="0D0D0D"/>
                </a:solidFill>
              </a:rPr>
              <a:t>--Decrease in 2016 by $100,000</a:t>
            </a:r>
            <a:br>
              <a:rPr lang="en-US" sz="1200" dirty="0" smtClean="0">
                <a:solidFill>
                  <a:srgbClr val="0D0D0D"/>
                </a:solidFill>
              </a:rPr>
            </a:br>
            <a:r>
              <a:rPr lang="en-US" sz="1200" dirty="0" smtClean="0">
                <a:solidFill>
                  <a:srgbClr val="0D0D0D"/>
                </a:solidFill>
              </a:rPr>
              <a:t>--Decrease in 2017 by $200,000</a:t>
            </a:r>
          </a:p>
          <a:p>
            <a:pPr eaLnBrk="1" hangingPunct="1">
              <a:lnSpc>
                <a:spcPts val="2700"/>
              </a:lnSpc>
              <a:spcAft>
                <a:spcPts val="1200"/>
              </a:spcAft>
              <a:buClr>
                <a:srgbClr val="D52300"/>
              </a:buClr>
              <a:buFont typeface="Arial" charset="0"/>
              <a:buChar char="•"/>
            </a:pPr>
            <a:r>
              <a:rPr lang="en-US" sz="1200" dirty="0" smtClean="0">
                <a:solidFill>
                  <a:srgbClr val="0D0D0D"/>
                </a:solidFill>
              </a:rPr>
              <a:t>Net result: fewer funds for salary reinvestment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90A1-27A2-4A2F-874B-C53FE1DA54F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1629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Full committee report available online: https://orgredesign.cals.wisc.edu/wp-content/uploads/sites/27/2018/01/CALS-Organizational-Redesign-Committee-Recommendations-FINAL-1.pdf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90A1-27A2-4A2F-874B-C53FE1DA54F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3582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Full committee report available online: https://orgredesign.cals.wisc.edu/wp-content/uploads/sites/27/2018/01/CALS-Organizational-Redesign-Committee-Recommendations-FINAL-1.pdf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90A1-27A2-4A2F-874B-C53FE1DA54F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58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Full committee report available online: https://orgredesign.cals.wisc.edu/wp-content/uploads/sites/27/2018/01/CALS-Organizational-Redesign-Committee-Recommendations-FINAL-1.pdf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90A1-27A2-4A2F-874B-C53FE1DA54F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7904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Full committee report available online: https://orgredesign.cals.wisc.edu/wp-content/uploads/sites/27/2018/01/CALS-Organizational-Redesign-Committee-Recommendations-FINAL-1.pdf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90A1-27A2-4A2F-874B-C53FE1DA54F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304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D0D0D"/>
                </a:solidFill>
              </a:defRPr>
            </a:lvl1pPr>
          </a:lstStyle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96250" y="6356350"/>
            <a:ext cx="59055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D0D0D"/>
                </a:solidFill>
              </a:defRPr>
            </a:lvl1pPr>
          </a:lstStyle>
          <a:p>
            <a:pPr algn="ctr"/>
            <a:fld id="{0FB56013-B943-42BA-886F-6F9D4EB85E9D}" type="slidenum">
              <a:rPr lang="en-US" sz="1200" smtClean="0"/>
              <a:pPr algn="ctr"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0100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D0D0D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96250" y="6356350"/>
            <a:ext cx="59055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D0D0D"/>
                </a:solidFill>
              </a:defRPr>
            </a:lvl1pPr>
          </a:lstStyle>
          <a:p>
            <a:pPr algn="ctr"/>
            <a:fld id="{0FB56013-B943-42BA-886F-6F9D4EB85E9D}" type="slidenum">
              <a:rPr lang="en-US" sz="1200" smtClean="0"/>
              <a:pPr algn="ctr"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FECD78-3C8E-49F2-8FAB-59489D168ABB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396875"/>
            <a:ext cx="8229600" cy="401002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96250" y="6356350"/>
            <a:ext cx="59055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D0D0D"/>
                </a:solidFill>
              </a:defRPr>
            </a:lvl1pPr>
          </a:lstStyle>
          <a:p>
            <a:pPr algn="ctr"/>
            <a:fld id="{0FB56013-B943-42BA-886F-6F9D4EB85E9D}" type="slidenum">
              <a:rPr lang="en-US" sz="1200" smtClean="0"/>
              <a:pPr algn="ctr"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FECD78-3C8E-49F2-8FAB-59489D168ABB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96250" y="6356350"/>
            <a:ext cx="59055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D0D0D"/>
                </a:solidFill>
              </a:defRPr>
            </a:lvl1pPr>
          </a:lstStyle>
          <a:p>
            <a:pPr algn="ctr"/>
            <a:fld id="{0FB56013-B943-42BA-886F-6F9D4EB85E9D}" type="slidenum">
              <a:rPr lang="en-US" sz="1200" smtClean="0"/>
              <a:pPr algn="ctr"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4734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4734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96250" y="6356350"/>
            <a:ext cx="59055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D0D0D"/>
                </a:solidFill>
              </a:defRPr>
            </a:lvl1pPr>
          </a:lstStyle>
          <a:p>
            <a:pPr algn="ctr"/>
            <a:fld id="{0FB56013-B943-42BA-886F-6F9D4EB85E9D}" type="slidenum">
              <a:rPr lang="en-US" sz="1200" smtClean="0"/>
              <a:pPr algn="ctr"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96250" y="6356350"/>
            <a:ext cx="59055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D0D0D"/>
                </a:solidFill>
              </a:defRPr>
            </a:lvl1pPr>
          </a:lstStyle>
          <a:p>
            <a:pPr algn="ctr"/>
            <a:fld id="{0FB56013-B943-42BA-886F-6F9D4EB85E9D}" type="slidenum">
              <a:rPr lang="en-US" sz="1200" smtClean="0"/>
              <a:pPr algn="ctr"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96250" y="6356350"/>
            <a:ext cx="59055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D0D0D"/>
                </a:solidFill>
              </a:defRPr>
            </a:lvl1pPr>
          </a:lstStyle>
          <a:p>
            <a:pPr algn="ctr"/>
            <a:fld id="{0FB56013-B943-42BA-886F-6F9D4EB85E9D}" type="slidenum">
              <a:rPr lang="en-US" sz="1200" smtClean="0"/>
              <a:pPr algn="ctr"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51723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38100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083969"/>
            <a:ext cx="5486400" cy="57388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FECD78-3C8E-49F2-8FAB-59489D168ABB}" type="datetimeFigureOut">
              <a:rPr lang="en-US" smtClean="0"/>
              <a:pPr/>
              <a:t>10/30/2018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96250" y="6356350"/>
            <a:ext cx="59055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D0D0D"/>
                </a:solidFill>
              </a:defRPr>
            </a:lvl1pPr>
          </a:lstStyle>
          <a:p>
            <a:pPr algn="ctr"/>
            <a:fld id="{0FB56013-B943-42BA-886F-6F9D4EB85E9D}" type="slidenum">
              <a:rPr lang="en-US" sz="1200" smtClean="0"/>
              <a:pPr algn="ctr"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96250" y="6356350"/>
            <a:ext cx="59055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D0D0D"/>
                </a:solidFill>
              </a:defRPr>
            </a:lvl1pPr>
          </a:lstStyle>
          <a:p>
            <a:pPr algn="ctr"/>
            <a:fld id="{0FB56013-B943-42BA-886F-6F9D4EB85E9D}" type="slidenum">
              <a:rPr lang="en-US" sz="1200" smtClean="0"/>
              <a:pPr algn="ctr"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364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364162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05775" y="6356350"/>
            <a:ext cx="581025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0FB56013-B943-42BA-886F-6F9D4EB85E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924800" cy="1447800"/>
          </a:xfrm>
          <a:prstGeom prst="rect">
            <a:avLst/>
          </a:prstGeom>
        </p:spPr>
        <p:txBody>
          <a:bodyPr vert="horz"/>
          <a:lstStyle>
            <a:lvl1pPr>
              <a:defRPr sz="3200" b="1" i="0">
                <a:solidFill>
                  <a:schemeClr val="tx2"/>
                </a:solidFill>
                <a:latin typeface="Verdana"/>
                <a:cs typeface="Verdana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89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5715000"/>
            <a:ext cx="9144000" cy="1143000"/>
          </a:xfrm>
          <a:prstGeom prst="rect">
            <a:avLst/>
          </a:prstGeom>
          <a:solidFill>
            <a:schemeClr val="tx1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000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39" y="5803901"/>
            <a:ext cx="2988357" cy="87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D0D0D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D0D0D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D0D0D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D0D0D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D0D0D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D0D0D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CALS Redesign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918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Rationale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095" y="1600201"/>
            <a:ext cx="7623810" cy="3257550"/>
          </a:xfrm>
        </p:spPr>
        <p:txBody>
          <a:bodyPr/>
          <a:lstStyle/>
          <a:p>
            <a:r>
              <a:rPr lang="en-US" dirty="0" smtClean="0"/>
              <a:t>Reduce administrative burden</a:t>
            </a:r>
          </a:p>
          <a:p>
            <a:r>
              <a:rPr lang="en-US" dirty="0" smtClean="0"/>
              <a:t>Grow enrollments in academic programs</a:t>
            </a:r>
          </a:p>
          <a:p>
            <a:r>
              <a:rPr lang="en-US" dirty="0" smtClean="0"/>
              <a:t>Encourage interdisciplinary collaborations</a:t>
            </a:r>
          </a:p>
          <a:p>
            <a:r>
              <a:rPr lang="en-US" dirty="0" smtClean="0"/>
              <a:t>Increase faculty and student numbers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430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Addressing Chancellor </a:t>
            </a:r>
            <a:br>
              <a:rPr lang="en-US" dirty="0" smtClean="0"/>
            </a:br>
            <a:r>
              <a:rPr lang="en-US" dirty="0" smtClean="0"/>
              <a:t>Blank’s priorities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31520" indent="-4572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US" dirty="0">
                <a:solidFill>
                  <a:srgbClr val="00040C"/>
                </a:solidFill>
                <a:ea typeface="Arial" charset="0"/>
                <a:cs typeface="Arial" charset="0"/>
              </a:rPr>
              <a:t>Expand summer semester</a:t>
            </a:r>
          </a:p>
          <a:p>
            <a:pPr marL="731520" indent="-4572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US" dirty="0">
                <a:solidFill>
                  <a:srgbClr val="00040C"/>
                </a:solidFill>
                <a:ea typeface="Arial" charset="0"/>
                <a:cs typeface="Arial" charset="0"/>
              </a:rPr>
              <a:t>Grow programs for professionals</a:t>
            </a:r>
          </a:p>
          <a:p>
            <a:pPr marL="731520" indent="-4572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US" dirty="0">
                <a:solidFill>
                  <a:srgbClr val="00040C"/>
                </a:solidFill>
                <a:ea typeface="Arial" charset="0"/>
                <a:cs typeface="Arial" charset="0"/>
              </a:rPr>
              <a:t>Set market-based tuition</a:t>
            </a:r>
          </a:p>
          <a:p>
            <a:pPr marL="731520" indent="-4572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US" dirty="0">
                <a:solidFill>
                  <a:srgbClr val="00040C"/>
                </a:solidFill>
                <a:ea typeface="Arial" charset="0"/>
                <a:cs typeface="Arial" charset="0"/>
              </a:rPr>
              <a:t>Explore student mix &amp; numbers</a:t>
            </a:r>
          </a:p>
          <a:p>
            <a:pPr marL="731520" indent="-4572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US" dirty="0">
                <a:solidFill>
                  <a:srgbClr val="00040C"/>
                </a:solidFill>
                <a:ea typeface="Arial" charset="0"/>
                <a:cs typeface="Arial" charset="0"/>
              </a:rPr>
              <a:t>Grow alumni support</a:t>
            </a:r>
          </a:p>
          <a:p>
            <a:pPr marL="731520" indent="-4572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US" dirty="0">
                <a:solidFill>
                  <a:srgbClr val="00040C"/>
                </a:solidFill>
                <a:ea typeface="Arial" charset="0"/>
                <a:cs typeface="Arial" charset="0"/>
              </a:rPr>
              <a:t>Grow research funds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283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67726"/>
            <a:ext cx="7772400" cy="943281"/>
          </a:xfrm>
        </p:spPr>
        <p:txBody>
          <a:bodyPr/>
          <a:lstStyle/>
          <a:p>
            <a:r>
              <a:rPr lang="en-US" dirty="0" smtClean="0"/>
              <a:t>CALS goals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60095" y="1600201"/>
            <a:ext cx="7623810" cy="325755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D0D0D"/>
                </a:solidFill>
              </a:rPr>
              <a:t>Increase enrollment by 25% over five years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D0D0D"/>
                </a:solidFill>
              </a:rPr>
              <a:t>Grow non-traditional programs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D0D0D"/>
                </a:solidFill>
              </a:rPr>
              <a:t>Advance research excellence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040C"/>
                </a:solidFill>
              </a:rPr>
              <a:t>Grow faculty numbers by 10% over 5 years </a:t>
            </a:r>
            <a:r>
              <a:rPr lang="en-US" smtClean="0"/>
              <a:t>numbers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833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55330" cy="1143000"/>
          </a:xfrm>
        </p:spPr>
        <p:txBody>
          <a:bodyPr>
            <a:noAutofit/>
          </a:bodyPr>
          <a:lstStyle/>
          <a:p>
            <a:r>
              <a:rPr lang="en-US" dirty="0" smtClean="0"/>
              <a:t>Core activities will remain the same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 fontAlgn="base"/>
            <a:r>
              <a:rPr lang="en-US" dirty="0"/>
              <a:t>R</a:t>
            </a:r>
            <a:r>
              <a:rPr lang="en-US" dirty="0" smtClean="0"/>
              <a:t>emain </a:t>
            </a:r>
            <a:r>
              <a:rPr lang="en-US" dirty="0"/>
              <a:t>true </a:t>
            </a:r>
            <a:r>
              <a:rPr lang="en-US" dirty="0" smtClean="0"/>
              <a:t>to signature </a:t>
            </a:r>
            <a:r>
              <a:rPr lang="en-US" dirty="0"/>
              <a:t>strengths and </a:t>
            </a:r>
            <a:r>
              <a:rPr lang="en-US" dirty="0" smtClean="0"/>
              <a:t>key </a:t>
            </a:r>
            <a:r>
              <a:rPr lang="en-US" dirty="0"/>
              <a:t>partnerships </a:t>
            </a:r>
            <a:endParaRPr lang="en-US" dirty="0" smtClean="0"/>
          </a:p>
          <a:p>
            <a:pPr lvl="0" fontAlgn="base"/>
            <a:r>
              <a:rPr lang="en-US" dirty="0" smtClean="0"/>
              <a:t>Individual </a:t>
            </a:r>
            <a:r>
              <a:rPr lang="en-US" dirty="0"/>
              <a:t>faculty will continue to lead labs investigating a variety of research questions </a:t>
            </a:r>
          </a:p>
          <a:p>
            <a:pPr lvl="0" fontAlgn="base"/>
            <a:r>
              <a:rPr lang="en-US" dirty="0"/>
              <a:t>CALS students will continue to have </a:t>
            </a:r>
            <a:r>
              <a:rPr lang="en-US" dirty="0" smtClean="0"/>
              <a:t>beyond-classroom experiences:</a:t>
            </a:r>
          </a:p>
          <a:p>
            <a:pPr lvl="1" fontAlgn="base"/>
            <a:r>
              <a:rPr lang="en-US" dirty="0" smtClean="0"/>
              <a:t>internships</a:t>
            </a:r>
            <a:r>
              <a:rPr lang="en-US" dirty="0"/>
              <a:t>, research opportunities, study abroad, capstone </a:t>
            </a:r>
            <a:r>
              <a:rPr lang="en-US" dirty="0" smtClean="0"/>
              <a:t>courses, honors programs</a:t>
            </a:r>
            <a:endParaRPr lang="en-US" dirty="0"/>
          </a:p>
          <a:p>
            <a:pPr lvl="0" fontAlgn="base"/>
            <a:r>
              <a:rPr lang="en-US" dirty="0" smtClean="0"/>
              <a:t>Continue to </a:t>
            </a:r>
            <a:r>
              <a:rPr lang="en-US" dirty="0"/>
              <a:t>support Wisconsin agriculture and natural resources through applied research and </a:t>
            </a:r>
            <a:r>
              <a:rPr lang="en-US" dirty="0" smtClean="0"/>
              <a:t>outreach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039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Expected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fontAlgn="base"/>
            <a:r>
              <a:rPr lang="en-US" dirty="0" smtClean="0"/>
              <a:t>Many </a:t>
            </a:r>
            <a:r>
              <a:rPr lang="en-US" dirty="0"/>
              <a:t>departments will </a:t>
            </a:r>
            <a:r>
              <a:rPr lang="en-US" dirty="0" smtClean="0"/>
              <a:t>merge or </a:t>
            </a:r>
            <a:r>
              <a:rPr lang="en-US" dirty="0"/>
              <a:t>form a partnership </a:t>
            </a:r>
            <a:r>
              <a:rPr lang="en-US" dirty="0" smtClean="0"/>
              <a:t>a </a:t>
            </a:r>
            <a:r>
              <a:rPr lang="en-US" dirty="0"/>
              <a:t>“</a:t>
            </a:r>
            <a:r>
              <a:rPr lang="en-US" dirty="0" smtClean="0"/>
              <a:t>collaborative”</a:t>
            </a:r>
            <a:endParaRPr lang="en-US" dirty="0"/>
          </a:p>
          <a:p>
            <a:pPr lvl="0" fontAlgn="base"/>
            <a:r>
              <a:rPr lang="en-US" dirty="0" smtClean="0"/>
              <a:t>Fewer </a:t>
            </a:r>
            <a:r>
              <a:rPr lang="en-US" dirty="0"/>
              <a:t>majors, but </a:t>
            </a:r>
            <a:r>
              <a:rPr lang="en-US" dirty="0" smtClean="0"/>
              <a:t>more </a:t>
            </a:r>
            <a:r>
              <a:rPr lang="en-US" dirty="0"/>
              <a:t>options within </a:t>
            </a:r>
            <a:r>
              <a:rPr lang="en-US" dirty="0" smtClean="0"/>
              <a:t>majors</a:t>
            </a:r>
          </a:p>
          <a:p>
            <a:pPr lvl="1" fontAlgn="base"/>
            <a:r>
              <a:rPr lang="en-US" dirty="0" smtClean="0"/>
              <a:t>Smaller </a:t>
            </a:r>
            <a:r>
              <a:rPr lang="en-US" dirty="0"/>
              <a:t>enrollment majors </a:t>
            </a:r>
            <a:r>
              <a:rPr lang="en-US" dirty="0" smtClean="0"/>
              <a:t>could </a:t>
            </a:r>
            <a:r>
              <a:rPr lang="en-US" dirty="0"/>
              <a:t>evolve into curriculum in new </a:t>
            </a:r>
            <a:r>
              <a:rPr lang="en-US" dirty="0" smtClean="0"/>
              <a:t>programs </a:t>
            </a:r>
            <a:r>
              <a:rPr lang="en-US" dirty="0"/>
              <a:t>or </a:t>
            </a:r>
            <a:r>
              <a:rPr lang="en-US" dirty="0" smtClean="0"/>
              <a:t>be an “option” </a:t>
            </a:r>
            <a:r>
              <a:rPr lang="en-US" dirty="0"/>
              <a:t>within a </a:t>
            </a:r>
            <a:r>
              <a:rPr lang="en-US" dirty="0" smtClean="0"/>
              <a:t>major</a:t>
            </a:r>
          </a:p>
          <a:p>
            <a:pPr lvl="1" fontAlgn="base"/>
            <a:r>
              <a:rPr lang="en-US" dirty="0" smtClean="0"/>
              <a:t>Create </a:t>
            </a:r>
            <a:r>
              <a:rPr lang="en-US" dirty="0"/>
              <a:t>2-3 new majors to meet student and societal demands in the coming </a:t>
            </a:r>
            <a:r>
              <a:rPr lang="en-US" dirty="0" smtClean="0"/>
              <a:t>years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39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Redesign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Size of faculty </a:t>
            </a:r>
          </a:p>
          <a:p>
            <a:r>
              <a:rPr lang="en-US" dirty="0" smtClean="0"/>
              <a:t>Total budget </a:t>
            </a:r>
          </a:p>
          <a:p>
            <a:r>
              <a:rPr lang="en-US" dirty="0" smtClean="0"/>
              <a:t>Grant </a:t>
            </a:r>
            <a:r>
              <a:rPr lang="en-US" dirty="0"/>
              <a:t>expenditures</a:t>
            </a:r>
          </a:p>
          <a:p>
            <a:r>
              <a:rPr lang="en-US" dirty="0"/>
              <a:t>G</a:t>
            </a:r>
            <a:r>
              <a:rPr lang="en-US" dirty="0" smtClean="0"/>
              <a:t>rant </a:t>
            </a:r>
            <a:r>
              <a:rPr lang="en-US" dirty="0"/>
              <a:t>expenditures ÷ </a:t>
            </a:r>
            <a:r>
              <a:rPr lang="en-US" dirty="0" smtClean="0"/>
              <a:t>total budget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Student credit </a:t>
            </a:r>
            <a:r>
              <a:rPr lang="en-US" dirty="0" smtClean="0"/>
              <a:t>hours</a:t>
            </a:r>
          </a:p>
          <a:p>
            <a:r>
              <a:rPr lang="en-US" dirty="0" smtClean="0"/>
              <a:t>Student </a:t>
            </a:r>
            <a:r>
              <a:rPr lang="en-US" dirty="0"/>
              <a:t>credit hours ÷ 101 </a:t>
            </a:r>
            <a:r>
              <a:rPr lang="en-US" dirty="0" smtClean="0"/>
              <a:t>dept. budget</a:t>
            </a:r>
          </a:p>
          <a:p>
            <a:r>
              <a:rPr lang="en-US" dirty="0" smtClean="0"/>
              <a:t>Undergraduate </a:t>
            </a:r>
            <a:r>
              <a:rPr lang="en-US" dirty="0"/>
              <a:t>degrees by program</a:t>
            </a:r>
          </a:p>
          <a:p>
            <a:r>
              <a:rPr lang="en-US" dirty="0"/>
              <a:t>Fall undergraduate </a:t>
            </a:r>
            <a:r>
              <a:rPr lang="en-US" dirty="0" smtClean="0"/>
              <a:t>enrollment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860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timeline</a:t>
            </a:r>
            <a:endParaRPr lang="en-US" dirty="0"/>
          </a:p>
        </p:txBody>
      </p:sp>
      <p:pic>
        <p:nvPicPr>
          <p:cNvPr id="33" name="Content Placeholder 32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8" t="25653" b="12209"/>
          <a:stretch/>
        </p:blipFill>
        <p:spPr>
          <a:xfrm>
            <a:off x="137160" y="1272032"/>
            <a:ext cx="9006840" cy="4305809"/>
          </a:xfrm>
        </p:spPr>
      </p:pic>
    </p:spTree>
    <p:extLst>
      <p:ext uri="{BB962C8B-B14F-4D97-AF65-F5344CB8AC3E}">
        <p14:creationId xmlns:p14="http://schemas.microsoft.com/office/powerpoint/2010/main" val="2357805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66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CALS stats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967" y="1314839"/>
            <a:ext cx="4082991" cy="455376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17 academic departments</a:t>
            </a:r>
          </a:p>
          <a:p>
            <a:pPr lvl="1"/>
            <a:r>
              <a:rPr lang="en-US" dirty="0" smtClean="0"/>
              <a:t>Agriculture</a:t>
            </a:r>
          </a:p>
          <a:p>
            <a:pPr lvl="1"/>
            <a:r>
              <a:rPr lang="en-US" dirty="0" smtClean="0"/>
              <a:t>Food &amp; nutrition</a:t>
            </a:r>
          </a:p>
          <a:p>
            <a:pPr lvl="1"/>
            <a:r>
              <a:rPr lang="en-US" dirty="0" smtClean="0"/>
              <a:t>Natural resources &amp; the environment</a:t>
            </a:r>
          </a:p>
          <a:p>
            <a:pPr lvl="1"/>
            <a:r>
              <a:rPr lang="en-US" dirty="0" smtClean="0"/>
              <a:t>Basic life sciences</a:t>
            </a:r>
          </a:p>
          <a:p>
            <a:r>
              <a:rPr lang="en-US" dirty="0" smtClean="0"/>
              <a:t>226 faculty </a:t>
            </a:r>
          </a:p>
          <a:p>
            <a:r>
              <a:rPr lang="en-US" dirty="0" smtClean="0"/>
              <a:t>&gt;4,200 students</a:t>
            </a:r>
          </a:p>
          <a:p>
            <a:pPr lvl="1"/>
            <a:r>
              <a:rPr lang="en-US" dirty="0" smtClean="0"/>
              <a:t>3,239 undergraduates</a:t>
            </a:r>
          </a:p>
          <a:p>
            <a:pPr lvl="1"/>
            <a:r>
              <a:rPr lang="en-US" dirty="0" smtClean="0"/>
              <a:t>836 graduate students</a:t>
            </a:r>
          </a:p>
          <a:p>
            <a:pPr lvl="1"/>
            <a:r>
              <a:rPr lang="en-US" dirty="0" smtClean="0"/>
              <a:t>100 FISC students</a:t>
            </a:r>
          </a:p>
          <a:p>
            <a:r>
              <a:rPr lang="en-US" dirty="0" smtClean="0"/>
              <a:t>~45,000 living alumni</a:t>
            </a:r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1" r="23069"/>
          <a:stretch/>
        </p:blipFill>
        <p:spPr>
          <a:xfrm>
            <a:off x="4104020" y="1221321"/>
            <a:ext cx="4828194" cy="4462506"/>
          </a:xfrm>
        </p:spPr>
      </p:pic>
    </p:spTree>
    <p:extLst>
      <p:ext uri="{BB962C8B-B14F-4D97-AF65-F5344CB8AC3E}">
        <p14:creationId xmlns:p14="http://schemas.microsoft.com/office/powerpoint/2010/main" val="310105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CALS faculty FTE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733502"/>
              </p:ext>
            </p:extLst>
          </p:nvPr>
        </p:nvGraphicFramePr>
        <p:xfrm>
          <a:off x="457200" y="1600200"/>
          <a:ext cx="8229600" cy="4010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982690" y="1034768"/>
            <a:ext cx="19673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D0D0D"/>
                </a:solidFill>
              </a:rPr>
              <a:t>LA/URPL </a:t>
            </a:r>
          </a:p>
          <a:p>
            <a:pPr algn="ctr"/>
            <a:r>
              <a:rPr lang="en-US" dirty="0" smtClean="0">
                <a:solidFill>
                  <a:srgbClr val="0D0D0D"/>
                </a:solidFill>
              </a:rPr>
              <a:t>move to L&amp;S</a:t>
            </a:r>
          </a:p>
          <a:p>
            <a:pPr algn="ctr"/>
            <a:r>
              <a:rPr lang="en-US" dirty="0" smtClean="0">
                <a:solidFill>
                  <a:srgbClr val="0D0D0D"/>
                </a:solidFill>
              </a:rPr>
              <a:t>11 FTE</a:t>
            </a:r>
            <a:endParaRPr lang="en-US" dirty="0">
              <a:solidFill>
                <a:srgbClr val="0D0D0D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7980218" y="1977736"/>
            <a:ext cx="0" cy="40767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403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11480" y="493194"/>
            <a:ext cx="8286750" cy="6096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en-US" sz="4400" b="0" dirty="0" smtClean="0">
                <a:solidFill>
                  <a:srgbClr val="0D0D0D"/>
                </a:solidFill>
                <a:latin typeface="+mn-lt"/>
                <a:ea typeface="Osaka" charset="0"/>
                <a:cs typeface="Verdana" charset="0"/>
              </a:rPr>
              <a:t>Faculty demographics: CALS vs. UW</a:t>
            </a:r>
            <a:endParaRPr lang="en-US" sz="4400" b="0" dirty="0">
              <a:solidFill>
                <a:srgbClr val="0D0D0D"/>
              </a:solidFill>
              <a:latin typeface="+mn-lt"/>
              <a:ea typeface="Osaka" charset="0"/>
              <a:cs typeface="Verdana" charset="0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2292366"/>
              </p:ext>
            </p:extLst>
          </p:nvPr>
        </p:nvGraphicFramePr>
        <p:xfrm>
          <a:off x="599621" y="1341755"/>
          <a:ext cx="7340601" cy="4460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297364" y="2141031"/>
            <a:ext cx="27593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800" dirty="0">
                <a:solidFill>
                  <a:srgbClr val="0D0D0D"/>
                </a:solidFill>
                <a:cs typeface="Arial Black"/>
              </a:rPr>
              <a:t>CALS Faculty loss is 33.4% since 1980</a:t>
            </a:r>
          </a:p>
          <a:p>
            <a:pPr marL="285750" indent="-285750">
              <a:buFont typeface="Arial"/>
              <a:buChar char="•"/>
            </a:pPr>
            <a:endParaRPr lang="en-US" sz="1800" dirty="0">
              <a:solidFill>
                <a:srgbClr val="0D0D0D"/>
              </a:solidFill>
              <a:cs typeface="Arial Black"/>
            </a:endParaRP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solidFill>
                  <a:srgbClr val="0D0D0D"/>
                </a:solidFill>
                <a:cs typeface="Arial Black"/>
              </a:rPr>
              <a:t>UW Faculty loss is 10.2% during the same period</a:t>
            </a:r>
          </a:p>
          <a:p>
            <a:pPr marL="285750" indent="-285750">
              <a:buFont typeface="Arial"/>
              <a:buChar char="•"/>
            </a:pPr>
            <a:endParaRPr lang="en-US" sz="1800" dirty="0">
              <a:solidFill>
                <a:srgbClr val="0D0D0D"/>
              </a:solidFill>
              <a:cs typeface="Arial Black"/>
            </a:endParaRP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solidFill>
                  <a:srgbClr val="0D0D0D"/>
                </a:solidFill>
                <a:cs typeface="Arial Black"/>
              </a:rPr>
              <a:t>Since 2000, CALS faculty loss is 3x that of UW</a:t>
            </a:r>
          </a:p>
        </p:txBody>
      </p:sp>
    </p:spTree>
    <p:extLst>
      <p:ext uri="{BB962C8B-B14F-4D97-AF65-F5344CB8AC3E}">
        <p14:creationId xmlns:p14="http://schemas.microsoft.com/office/powerpoint/2010/main" val="167076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1601933"/>
              </p:ext>
            </p:extLst>
          </p:nvPr>
        </p:nvGraphicFramePr>
        <p:xfrm>
          <a:off x="287336" y="1375727"/>
          <a:ext cx="6142039" cy="4164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40588" y="1685307"/>
            <a:ext cx="286286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800" dirty="0">
                <a:solidFill>
                  <a:srgbClr val="0D0D0D"/>
                </a:solidFill>
                <a:cs typeface="Arial Black"/>
              </a:rPr>
              <a:t>With no additional investment, and assuming similar annual expenditures for retention and promotion, CALS faculty numbers will decline by approx. 1.5 per year</a:t>
            </a:r>
          </a:p>
          <a:p>
            <a:endParaRPr lang="en-US" sz="1800" dirty="0">
              <a:solidFill>
                <a:srgbClr val="0D0D0D"/>
              </a:solidFill>
              <a:cs typeface="Arial Black"/>
            </a:endParaRP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solidFill>
                  <a:srgbClr val="0D0D0D"/>
                </a:solidFill>
                <a:cs typeface="Arial Black"/>
              </a:rPr>
              <a:t>By 2055, faculty numbers would be one half the level they were in 1980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85800" y="498057"/>
            <a:ext cx="77724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i="0" kern="1200">
                <a:solidFill>
                  <a:schemeClr val="tx2"/>
                </a:solidFill>
                <a:latin typeface="Verdana"/>
                <a:ea typeface="+mj-ea"/>
                <a:cs typeface="Verdana"/>
              </a:defRPr>
            </a:lvl1pPr>
          </a:lstStyle>
          <a:p>
            <a:r>
              <a:rPr lang="en-US" sz="4400" b="0" dirty="0" smtClean="0">
                <a:solidFill>
                  <a:srgbClr val="0D0D0D"/>
                </a:solidFill>
                <a:latin typeface="+mn-lt"/>
                <a:ea typeface="Osaka" charset="0"/>
                <a:cs typeface="Verdana" charset="0"/>
              </a:rPr>
              <a:t>CALS faculty projected to 2045</a:t>
            </a:r>
            <a:endParaRPr lang="en-US" sz="4400" b="0" dirty="0">
              <a:solidFill>
                <a:srgbClr val="0D0D0D"/>
              </a:solidFill>
              <a:latin typeface="+mn-lt"/>
              <a:ea typeface="Osaka" charset="0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74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Graduate Student Enrollments &amp; Degrees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600200"/>
          <a:ext cx="8229600" cy="4010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794234" y="6011917"/>
            <a:ext cx="48925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0D0D0D"/>
                </a:solidFill>
              </a:rPr>
              <a:t>Enrollment and degrees  = UW-Madison Data Digest</a:t>
            </a:r>
          </a:p>
          <a:p>
            <a:r>
              <a:rPr lang="en-US" sz="1000" dirty="0" smtClean="0">
                <a:solidFill>
                  <a:srgbClr val="0D0D0D"/>
                </a:solidFill>
              </a:rPr>
              <a:t>Except 2016 degrees and enrollment = Registrar’s 10</a:t>
            </a:r>
            <a:r>
              <a:rPr lang="en-US" sz="1000" baseline="30000" dirty="0" smtClean="0">
                <a:solidFill>
                  <a:srgbClr val="0D0D0D"/>
                </a:solidFill>
              </a:rPr>
              <a:t>th</a:t>
            </a:r>
            <a:r>
              <a:rPr lang="en-US" sz="1000" dirty="0" smtClean="0">
                <a:solidFill>
                  <a:srgbClr val="0D0D0D"/>
                </a:solidFill>
              </a:rPr>
              <a:t> day of class reports and rolling degree reports</a:t>
            </a:r>
            <a:endParaRPr lang="en-US" sz="1000" dirty="0">
              <a:solidFill>
                <a:srgbClr val="0D0D0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32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40420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Undergraduate enrollments </a:t>
            </a:r>
            <a:r>
              <a:rPr lang="en-US" dirty="0"/>
              <a:t>&amp; </a:t>
            </a:r>
            <a:r>
              <a:rPr lang="en-US" dirty="0" smtClean="0"/>
              <a:t>degrees</a:t>
            </a:r>
            <a:br>
              <a:rPr lang="en-US" dirty="0" smtClean="0"/>
            </a:br>
            <a:endParaRPr lang="en-US" sz="27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0969372"/>
              </p:ext>
            </p:extLst>
          </p:nvPr>
        </p:nvGraphicFramePr>
        <p:xfrm>
          <a:off x="457200" y="1678845"/>
          <a:ext cx="8229600" cy="4010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794234" y="6011917"/>
            <a:ext cx="48925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0D0D0D"/>
                </a:solidFill>
              </a:rPr>
              <a:t>Enrollment and degrees  = UW-Madison Data Digest</a:t>
            </a:r>
          </a:p>
          <a:p>
            <a:r>
              <a:rPr lang="en-US" sz="1000" dirty="0" smtClean="0">
                <a:solidFill>
                  <a:srgbClr val="0D0D0D"/>
                </a:solidFill>
              </a:rPr>
              <a:t>Except 2015-16 degrees and 2016-17 enrollment = Registrar’s  </a:t>
            </a:r>
            <a:r>
              <a:rPr lang="en-US" sz="1000" dirty="0">
                <a:solidFill>
                  <a:srgbClr val="0D0D0D"/>
                </a:solidFill>
              </a:rPr>
              <a:t>rolling degree </a:t>
            </a:r>
            <a:r>
              <a:rPr lang="en-US" sz="1000" dirty="0" smtClean="0">
                <a:solidFill>
                  <a:srgbClr val="0D0D0D"/>
                </a:solidFill>
              </a:rPr>
              <a:t>reports and</a:t>
            </a:r>
            <a:endParaRPr lang="en-US" sz="1000" dirty="0">
              <a:solidFill>
                <a:srgbClr val="0D0D0D"/>
              </a:solidFill>
            </a:endParaRPr>
          </a:p>
          <a:p>
            <a:r>
              <a:rPr lang="en-US" sz="1000" dirty="0" smtClean="0">
                <a:solidFill>
                  <a:srgbClr val="0D0D0D"/>
                </a:solidFill>
              </a:rPr>
              <a:t>10</a:t>
            </a:r>
            <a:r>
              <a:rPr lang="en-US" sz="1000" baseline="30000" dirty="0" smtClean="0">
                <a:solidFill>
                  <a:srgbClr val="0D0D0D"/>
                </a:solidFill>
              </a:rPr>
              <a:t>th</a:t>
            </a:r>
            <a:r>
              <a:rPr lang="en-US" sz="1000" dirty="0" smtClean="0">
                <a:solidFill>
                  <a:srgbClr val="0D0D0D"/>
                </a:solidFill>
              </a:rPr>
              <a:t> day of class reports</a:t>
            </a:r>
            <a:endParaRPr lang="en-US" sz="1000" dirty="0">
              <a:solidFill>
                <a:srgbClr val="0D0D0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82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6622"/>
            <a:ext cx="8229600" cy="639762"/>
          </a:xfrm>
        </p:spPr>
        <p:txBody>
          <a:bodyPr>
            <a:noAutofit/>
          </a:bodyPr>
          <a:lstStyle/>
          <a:p>
            <a:r>
              <a:rPr lang="en-US" sz="2400" dirty="0" smtClean="0"/>
              <a:t>Undergrad degrees granted </a:t>
            </a:r>
            <a:r>
              <a:rPr lang="en-US" sz="2400" dirty="0"/>
              <a:t>per </a:t>
            </a:r>
            <a:r>
              <a:rPr lang="en-US" sz="2400" dirty="0" smtClean="0"/>
              <a:t>program </a:t>
            </a:r>
            <a:br>
              <a:rPr lang="en-US" sz="2400" dirty="0" smtClean="0"/>
            </a:br>
            <a:r>
              <a:rPr lang="en-US" sz="1600" dirty="0" smtClean="0"/>
              <a:t>(average 2011-2016)</a:t>
            </a:r>
            <a:endParaRPr lang="en-US" sz="1600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/>
          </p:nvPr>
        </p:nvGraphicFramePr>
        <p:xfrm>
          <a:off x="-3054096" y="914401"/>
          <a:ext cx="12655296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7984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CALS Research Expenditures</a:t>
            </a:r>
            <a:endParaRPr lang="en-US" sz="2700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265080" y="1311965"/>
          <a:ext cx="6613840" cy="4697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241BAE0-4F9B-BA4B-888D-C80BE3A1EAAF}"/>
              </a:ext>
            </a:extLst>
          </p:cNvPr>
          <p:cNvSpPr txBox="1"/>
          <p:nvPr/>
        </p:nvSpPr>
        <p:spPr>
          <a:xfrm>
            <a:off x="3405810" y="6149011"/>
            <a:ext cx="5280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40C"/>
                </a:solidFill>
              </a:rPr>
              <a:t>Average expenditures = $112 M (not including GLBRC)</a:t>
            </a:r>
          </a:p>
        </p:txBody>
      </p:sp>
    </p:spTree>
    <p:extLst>
      <p:ext uri="{BB962C8B-B14F-4D97-AF65-F5344CB8AC3E}">
        <p14:creationId xmlns:p14="http://schemas.microsoft.com/office/powerpoint/2010/main" val="13712506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Budget change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600200"/>
          <a:ext cx="8229600" cy="4010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093527" y="4613564"/>
            <a:ext cx="1177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D0D0D"/>
                </a:solidFill>
              </a:rPr>
              <a:t>-$388,470</a:t>
            </a:r>
            <a:endParaRPr lang="en-US" dirty="0">
              <a:solidFill>
                <a:srgbClr val="0D0D0D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50873" y="3591358"/>
            <a:ext cx="1177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D0D0D"/>
                </a:solidFill>
              </a:rPr>
              <a:t>-$203,847</a:t>
            </a:r>
            <a:endParaRPr lang="en-US" dirty="0">
              <a:solidFill>
                <a:srgbClr val="0D0D0D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2881745" y="1600200"/>
            <a:ext cx="13855" cy="3609109"/>
          </a:xfrm>
          <a:prstGeom prst="line">
            <a:avLst/>
          </a:prstGeom>
          <a:ln w="349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144982" y="1342582"/>
            <a:ext cx="3948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D0D0D"/>
                </a:solidFill>
              </a:rPr>
              <a:t>10% funding distributed by formula</a:t>
            </a:r>
            <a:endParaRPr lang="en-US" dirty="0">
              <a:solidFill>
                <a:srgbClr val="0D0D0D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59873" y="788584"/>
            <a:ext cx="14824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0D0D0D"/>
                </a:solidFill>
              </a:rPr>
              <a:t>5</a:t>
            </a:r>
            <a:r>
              <a:rPr lang="en-US" dirty="0" smtClean="0">
                <a:solidFill>
                  <a:srgbClr val="0D0D0D"/>
                </a:solidFill>
              </a:rPr>
              <a:t>% distributed by formula</a:t>
            </a:r>
            <a:endParaRPr lang="en-US" dirty="0">
              <a:solidFill>
                <a:srgbClr val="0D0D0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5483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Organizational Redesign</a:t>
            </a:r>
            <a:br>
              <a:rPr lang="en-US" dirty="0" smtClean="0"/>
            </a:br>
            <a:r>
              <a:rPr lang="en-US" dirty="0" smtClean="0"/>
              <a:t>Committee report</a:t>
            </a:r>
            <a:br>
              <a:rPr lang="en-US" dirty="0" smtClean="0"/>
            </a:br>
            <a:r>
              <a:rPr lang="en-US" sz="3100" dirty="0" smtClean="0"/>
              <a:t>January 2018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4390" y="1840231"/>
            <a:ext cx="7349490" cy="318897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Recommendations on:</a:t>
            </a:r>
          </a:p>
          <a:p>
            <a:r>
              <a:rPr lang="en-US" dirty="0" smtClean="0"/>
              <a:t>Overall collegiate structure</a:t>
            </a:r>
          </a:p>
          <a:p>
            <a:r>
              <a:rPr lang="en-US" dirty="0" smtClean="0"/>
              <a:t>New resource allocation model</a:t>
            </a:r>
          </a:p>
          <a:p>
            <a:r>
              <a:rPr lang="en-US" dirty="0" smtClean="0"/>
              <a:t>Performance metrics</a:t>
            </a:r>
          </a:p>
          <a:p>
            <a:r>
              <a:rPr lang="en-US" dirty="0" smtClean="0"/>
              <a:t>Five-year departmental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2117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Report: Resource allocation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Split faculty salary savings</a:t>
            </a:r>
          </a:p>
          <a:p>
            <a:pPr lvl="1"/>
            <a:r>
              <a:rPr lang="en-US" dirty="0" smtClean="0"/>
              <a:t>50% returned to college</a:t>
            </a:r>
          </a:p>
          <a:p>
            <a:pPr lvl="1"/>
            <a:r>
              <a:rPr lang="en-US" dirty="0" smtClean="0"/>
              <a:t>50% remains in department</a:t>
            </a:r>
          </a:p>
          <a:p>
            <a:r>
              <a:rPr lang="en-US" dirty="0" smtClean="0"/>
              <a:t>Prior practice</a:t>
            </a:r>
          </a:p>
          <a:p>
            <a:pPr lvl="1"/>
            <a:r>
              <a:rPr lang="en-US" dirty="0" smtClean="0"/>
              <a:t>100% returned to college</a:t>
            </a:r>
          </a:p>
          <a:p>
            <a:pPr lvl="1"/>
            <a:r>
              <a:rPr lang="en-US" dirty="0" smtClean="0"/>
              <a:t>Internal competition to request funds for new/replacement faculty positions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1720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Report: Performance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Research</a:t>
            </a:r>
          </a:p>
          <a:p>
            <a:r>
              <a:rPr lang="en-US" dirty="0"/>
              <a:t>Teaching</a:t>
            </a:r>
          </a:p>
          <a:p>
            <a:r>
              <a:rPr lang="en-US" dirty="0"/>
              <a:t>Extension/outreach</a:t>
            </a:r>
          </a:p>
          <a:p>
            <a:r>
              <a:rPr lang="en-US" dirty="0"/>
              <a:t>Service contributions</a:t>
            </a:r>
          </a:p>
          <a:p>
            <a:r>
              <a:rPr lang="en-US" dirty="0"/>
              <a:t>Diversity and climate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3022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Report: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Hybrid approach</a:t>
            </a:r>
          </a:p>
          <a:p>
            <a:pPr lvl="1"/>
            <a:r>
              <a:rPr lang="en-US" dirty="0" smtClean="0"/>
              <a:t>Departmental mergers</a:t>
            </a:r>
          </a:p>
          <a:p>
            <a:pPr lvl="1"/>
            <a:r>
              <a:rPr lang="en-US" dirty="0" smtClean="0"/>
              <a:t>Department </a:t>
            </a:r>
            <a:r>
              <a:rPr lang="en-US" dirty="0" err="1" smtClean="0"/>
              <a:t>collaboratives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0101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Process for discontinuing an undergraduate major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7638"/>
            <a:ext cx="9143999" cy="5142495"/>
          </a:xfrm>
        </p:spPr>
      </p:pic>
    </p:spTree>
    <p:extLst>
      <p:ext uri="{BB962C8B-B14F-4D97-AF65-F5344CB8AC3E}">
        <p14:creationId xmlns:p14="http://schemas.microsoft.com/office/powerpoint/2010/main" val="46864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Process for creating an undergraduate major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7638"/>
            <a:ext cx="9143998" cy="5142495"/>
          </a:xfrm>
        </p:spPr>
      </p:pic>
    </p:spTree>
    <p:extLst>
      <p:ext uri="{BB962C8B-B14F-4D97-AF65-F5344CB8AC3E}">
        <p14:creationId xmlns:p14="http://schemas.microsoft.com/office/powerpoint/2010/main" val="2005345113"/>
      </p:ext>
    </p:extLst>
  </p:cSld>
  <p:clrMapOvr>
    <a:masterClrMapping/>
  </p:clrMapOvr>
</p:sld>
</file>

<file path=ppt/theme/theme1.xml><?xml version="1.0" encoding="utf-8"?>
<a:theme xmlns:a="http://schemas.openxmlformats.org/drawingml/2006/main" name="Black">
  <a:themeElements>
    <a:clrScheme name="Custom 1">
      <a:dk1>
        <a:srgbClr val="A70101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19003</TotalTime>
  <Words>1028</Words>
  <Application>Microsoft Office PowerPoint</Application>
  <PresentationFormat>On-screen Show (4:3)</PresentationFormat>
  <Paragraphs>162</Paragraphs>
  <Slides>23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ＭＳ Ｐゴシック</vt:lpstr>
      <vt:lpstr>Arial</vt:lpstr>
      <vt:lpstr>Arial Black</vt:lpstr>
      <vt:lpstr>Calibri</vt:lpstr>
      <vt:lpstr>Osaka</vt:lpstr>
      <vt:lpstr>Verdana</vt:lpstr>
      <vt:lpstr>Black</vt:lpstr>
      <vt:lpstr>CALS Redesign</vt:lpstr>
      <vt:lpstr>Rationale</vt:lpstr>
      <vt:lpstr>Addressing Chancellor  Blank’s priorities</vt:lpstr>
      <vt:lpstr>CALS goals</vt:lpstr>
      <vt:lpstr>Core activities will remain the same</vt:lpstr>
      <vt:lpstr>Expected changes</vt:lpstr>
      <vt:lpstr>Redesign metrics</vt:lpstr>
      <vt:lpstr>Implementation timeline</vt:lpstr>
      <vt:lpstr>CALS stats</vt:lpstr>
      <vt:lpstr>CALS faculty FTE</vt:lpstr>
      <vt:lpstr>Faculty demographics: CALS vs. UW</vt:lpstr>
      <vt:lpstr>PowerPoint Presentation</vt:lpstr>
      <vt:lpstr>Graduate Student Enrollments &amp; Degrees</vt:lpstr>
      <vt:lpstr>Undergraduate enrollments &amp; degrees </vt:lpstr>
      <vt:lpstr>Undergrad degrees granted per program  (average 2011-2016)</vt:lpstr>
      <vt:lpstr>CALS Research Expenditures</vt:lpstr>
      <vt:lpstr>Budget change</vt:lpstr>
      <vt:lpstr>Organizational Redesign Committee report January 2018</vt:lpstr>
      <vt:lpstr>Report: Resource allocation</vt:lpstr>
      <vt:lpstr>Report: Performance metrics</vt:lpstr>
      <vt:lpstr>Report: Structure</vt:lpstr>
      <vt:lpstr>Process for discontinuing an undergraduate major</vt:lpstr>
      <vt:lpstr>Process for creating an undergraduate major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Joan Fischer</dc:creator>
  <cp:lastModifiedBy>Kara Luedtke</cp:lastModifiedBy>
  <cp:revision>954</cp:revision>
  <cp:lastPrinted>2018-07-25T14:29:43Z</cp:lastPrinted>
  <dcterms:created xsi:type="dcterms:W3CDTF">2013-05-15T16:17:42Z</dcterms:created>
  <dcterms:modified xsi:type="dcterms:W3CDTF">2018-10-30T23:36:51Z</dcterms:modified>
</cp:coreProperties>
</file>